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4"/>
  </p:notesMasterIdLst>
  <p:sldIdLst>
    <p:sldId id="256" r:id="rId2"/>
    <p:sldId id="257" r:id="rId3"/>
    <p:sldId id="258" r:id="rId4"/>
    <p:sldId id="259" r:id="rId5"/>
    <p:sldId id="265" r:id="rId6"/>
    <p:sldId id="267" r:id="rId7"/>
    <p:sldId id="266" r:id="rId8"/>
    <p:sldId id="260" r:id="rId9"/>
    <p:sldId id="261" r:id="rId10"/>
    <p:sldId id="268" r:id="rId11"/>
    <p:sldId id="264" r:id="rId12"/>
    <p:sldId id="269"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 y="54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fld id="{F5E5AA1D-531C-47AA-BC11-0598EE25041D}" type="datetimeFigureOut">
              <a:rPr lang="ru-RU"/>
              <a:pPr>
                <a:defRPr/>
              </a:pPr>
              <a:t>13.05.2014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4961715-B83A-41A7-9D54-AED93159B2ED}" type="slidenum">
              <a:rPr lang="ru-RU"/>
              <a:pPr/>
              <a:t>‹#›</a:t>
            </a:fld>
            <a:endParaRPr lang="ru-RU"/>
          </a:p>
        </p:txBody>
      </p:sp>
    </p:spTree>
    <p:extLst>
      <p:ext uri="{BB962C8B-B14F-4D97-AF65-F5344CB8AC3E}">
        <p14:creationId xmlns:p14="http://schemas.microsoft.com/office/powerpoint/2010/main" val="2140716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Arial" charset="0"/>
        <a:cs typeface="Arial" charset="0"/>
      </a:defRPr>
    </a:lvl1pPr>
    <a:lvl2pPr marL="457200" algn="l" rtl="0" eaLnBrk="0" fontAlgn="base" hangingPunct="0">
      <a:spcBef>
        <a:spcPct val="30000"/>
      </a:spcBef>
      <a:spcAft>
        <a:spcPct val="0"/>
      </a:spcAft>
      <a:defRPr kumimoji="1" sz="1200" kern="1200">
        <a:solidFill>
          <a:schemeClr val="tx1"/>
        </a:solidFill>
        <a:latin typeface="+mn-lt"/>
        <a:ea typeface="Arial" charset="0"/>
        <a:cs typeface="Arial" charset="0"/>
      </a:defRPr>
    </a:lvl2pPr>
    <a:lvl3pPr marL="914400" algn="l" rtl="0" eaLnBrk="0" fontAlgn="base" hangingPunct="0">
      <a:spcBef>
        <a:spcPct val="30000"/>
      </a:spcBef>
      <a:spcAft>
        <a:spcPct val="0"/>
      </a:spcAft>
      <a:defRPr kumimoji="1" sz="1200" kern="1200">
        <a:solidFill>
          <a:schemeClr val="tx1"/>
        </a:solidFill>
        <a:latin typeface="+mn-lt"/>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mn-lt"/>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mn-lt"/>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33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FF25E7-BD66-415F-B5FD-43EEF490B4D7}" type="slidenum">
              <a:rPr lang="ru-RU"/>
              <a:pPr eaLnBrk="1" hangingPunct="1"/>
              <a:t>1</a:t>
            </a:fld>
            <a:endParaRPr lang="ru-RU"/>
          </a:p>
        </p:txBody>
      </p:sp>
    </p:spTree>
    <p:extLst>
      <p:ext uri="{BB962C8B-B14F-4D97-AF65-F5344CB8AC3E}">
        <p14:creationId xmlns:p14="http://schemas.microsoft.com/office/powerpoint/2010/main" val="395276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5A9A77-8570-4A0E-B409-B575FAE38B8C}" type="slidenum">
              <a:rPr lang="ru-RU"/>
              <a:pPr eaLnBrk="1" hangingPunct="1"/>
              <a:t>10</a:t>
            </a:fld>
            <a:endParaRPr lang="ru-RU"/>
          </a:p>
        </p:txBody>
      </p:sp>
    </p:spTree>
    <p:extLst>
      <p:ext uri="{BB962C8B-B14F-4D97-AF65-F5344CB8AC3E}">
        <p14:creationId xmlns:p14="http://schemas.microsoft.com/office/powerpoint/2010/main" val="1252030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2150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BA79CF-D487-4791-B6E9-95DCA9C0A2C8}" type="slidenum">
              <a:rPr lang="ru-RU"/>
              <a:pPr eaLnBrk="1" hangingPunct="1"/>
              <a:t>11</a:t>
            </a:fld>
            <a:endParaRPr lang="ru-RU"/>
          </a:p>
        </p:txBody>
      </p:sp>
    </p:spTree>
    <p:extLst>
      <p:ext uri="{BB962C8B-B14F-4D97-AF65-F5344CB8AC3E}">
        <p14:creationId xmlns:p14="http://schemas.microsoft.com/office/powerpoint/2010/main" val="1665500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2150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BA79CF-D487-4791-B6E9-95DCA9C0A2C8}" type="slidenum">
              <a:rPr lang="ru-RU"/>
              <a:pPr eaLnBrk="1" hangingPunct="1"/>
              <a:t>12</a:t>
            </a:fld>
            <a:endParaRPr lang="ru-RU"/>
          </a:p>
        </p:txBody>
      </p:sp>
    </p:spTree>
    <p:extLst>
      <p:ext uri="{BB962C8B-B14F-4D97-AF65-F5344CB8AC3E}">
        <p14:creationId xmlns:p14="http://schemas.microsoft.com/office/powerpoint/2010/main" val="322488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420169-A969-4DA5-BF28-8A1A452B6B98}" type="slidenum">
              <a:rPr lang="ru-RU"/>
              <a:pPr eaLnBrk="1" hangingPunct="1"/>
              <a:t>2</a:t>
            </a:fld>
            <a:endParaRPr lang="ru-RU"/>
          </a:p>
        </p:txBody>
      </p:sp>
    </p:spTree>
    <p:extLst>
      <p:ext uri="{BB962C8B-B14F-4D97-AF65-F5344CB8AC3E}">
        <p14:creationId xmlns:p14="http://schemas.microsoft.com/office/powerpoint/2010/main" val="267491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5F78F3-D70D-44BA-A379-757365E3F4E9}" type="slidenum">
              <a:rPr lang="ru-RU"/>
              <a:pPr eaLnBrk="1" hangingPunct="1"/>
              <a:t>3</a:t>
            </a:fld>
            <a:endParaRPr lang="ru-RU"/>
          </a:p>
        </p:txBody>
      </p:sp>
    </p:spTree>
    <p:extLst>
      <p:ext uri="{BB962C8B-B14F-4D97-AF65-F5344CB8AC3E}">
        <p14:creationId xmlns:p14="http://schemas.microsoft.com/office/powerpoint/2010/main" val="3356914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5A9A77-8570-4A0E-B409-B575FAE38B8C}" type="slidenum">
              <a:rPr lang="ru-RU"/>
              <a:pPr eaLnBrk="1" hangingPunct="1"/>
              <a:t>4</a:t>
            </a:fld>
            <a:endParaRPr lang="ru-RU"/>
          </a:p>
        </p:txBody>
      </p:sp>
    </p:spTree>
    <p:extLst>
      <p:ext uri="{BB962C8B-B14F-4D97-AF65-F5344CB8AC3E}">
        <p14:creationId xmlns:p14="http://schemas.microsoft.com/office/powerpoint/2010/main" val="2113524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5A9A77-8570-4A0E-B409-B575FAE38B8C}" type="slidenum">
              <a:rPr lang="ru-RU"/>
              <a:pPr eaLnBrk="1" hangingPunct="1"/>
              <a:t>5</a:t>
            </a:fld>
            <a:endParaRPr lang="ru-RU"/>
          </a:p>
        </p:txBody>
      </p:sp>
    </p:spTree>
    <p:extLst>
      <p:ext uri="{BB962C8B-B14F-4D97-AF65-F5344CB8AC3E}">
        <p14:creationId xmlns:p14="http://schemas.microsoft.com/office/powerpoint/2010/main" val="973965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5A9A77-8570-4A0E-B409-B575FAE38B8C}" type="slidenum">
              <a:rPr lang="ru-RU"/>
              <a:pPr eaLnBrk="1" hangingPunct="1"/>
              <a:t>6</a:t>
            </a:fld>
            <a:endParaRPr lang="ru-RU"/>
          </a:p>
        </p:txBody>
      </p:sp>
    </p:spTree>
    <p:extLst>
      <p:ext uri="{BB962C8B-B14F-4D97-AF65-F5344CB8AC3E}">
        <p14:creationId xmlns:p14="http://schemas.microsoft.com/office/powerpoint/2010/main" val="3312374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5A9A77-8570-4A0E-B409-B575FAE38B8C}" type="slidenum">
              <a:rPr lang="ru-RU"/>
              <a:pPr eaLnBrk="1" hangingPunct="1"/>
              <a:t>7</a:t>
            </a:fld>
            <a:endParaRPr lang="ru-RU"/>
          </a:p>
        </p:txBody>
      </p:sp>
    </p:spTree>
    <p:extLst>
      <p:ext uri="{BB962C8B-B14F-4D97-AF65-F5344CB8AC3E}">
        <p14:creationId xmlns:p14="http://schemas.microsoft.com/office/powerpoint/2010/main" val="3084306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52D482-341A-46E7-AFAF-A18EC9B9E101}" type="slidenum">
              <a:rPr lang="ru-RU"/>
              <a:pPr eaLnBrk="1" hangingPunct="1"/>
              <a:t>8</a:t>
            </a:fld>
            <a:endParaRPr lang="ru-RU"/>
          </a:p>
        </p:txBody>
      </p:sp>
    </p:spTree>
    <p:extLst>
      <p:ext uri="{BB962C8B-B14F-4D97-AF65-F5344CB8AC3E}">
        <p14:creationId xmlns:p14="http://schemas.microsoft.com/office/powerpoint/2010/main" val="2078789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GB" smtClean="0">
              <a:cs typeface="Arial" panose="020B0604020202020204" pitchFamily="34" charset="0"/>
            </a:endParaRPr>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E65120-DAF8-4E5A-B1E2-A694BC233BBE}" type="slidenum">
              <a:rPr lang="ru-RU"/>
              <a:pPr eaLnBrk="1" hangingPunct="1"/>
              <a:t>9</a:t>
            </a:fld>
            <a:endParaRPr lang="ru-RU"/>
          </a:p>
        </p:txBody>
      </p:sp>
    </p:spTree>
    <p:extLst>
      <p:ext uri="{BB962C8B-B14F-4D97-AF65-F5344CB8AC3E}">
        <p14:creationId xmlns:p14="http://schemas.microsoft.com/office/powerpoint/2010/main" val="173758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grpSp>
      <p:sp>
        <p:nvSpPr>
          <p:cNvPr id="83980" name="Rectangle 12"/>
          <p:cNvSpPr>
            <a:spLocks noGrp="1" noChangeArrowheads="1"/>
          </p:cNvSpPr>
          <p:nvPr>
            <p:ph type="ctrTitle"/>
          </p:nvPr>
        </p:nvSpPr>
        <p:spPr>
          <a:xfrm>
            <a:off x="685800" y="1219200"/>
            <a:ext cx="7772400" cy="1933575"/>
          </a:xfrm>
        </p:spPr>
        <p:txBody>
          <a:bodyPr anchor="b"/>
          <a:lstStyle>
            <a:lvl1pPr algn="r">
              <a:defRPr sz="4400"/>
            </a:lvl1pPr>
          </a:lstStyle>
          <a:p>
            <a:r>
              <a:rPr lang="ru-RU"/>
              <a:t>Образец заголовка</a:t>
            </a:r>
          </a:p>
        </p:txBody>
      </p:sp>
      <p:sp>
        <p:nvSpPr>
          <p:cNvPr id="839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ru-RU"/>
              <a:t>Образец подзаголовка</a:t>
            </a:r>
          </a:p>
        </p:txBody>
      </p:sp>
      <p:sp>
        <p:nvSpPr>
          <p:cNvPr id="11" name="Rectangle 9"/>
          <p:cNvSpPr>
            <a:spLocks noGrp="1" noChangeArrowheads="1"/>
          </p:cNvSpPr>
          <p:nvPr>
            <p:ph type="dt" sz="half" idx="10"/>
          </p:nvPr>
        </p:nvSpPr>
        <p:spPr/>
        <p:txBody>
          <a:bodyPr/>
          <a:lstStyle>
            <a:lvl1pPr>
              <a:defRPr/>
            </a:lvl1pPr>
          </a:lstStyle>
          <a:p>
            <a:pPr>
              <a:defRPr/>
            </a:pPr>
            <a:endParaRPr lang="ru-RU"/>
          </a:p>
        </p:txBody>
      </p:sp>
      <p:sp>
        <p:nvSpPr>
          <p:cNvPr id="12" name="Rectangle 10"/>
          <p:cNvSpPr>
            <a:spLocks noGrp="1" noChangeArrowheads="1"/>
          </p:cNvSpPr>
          <p:nvPr>
            <p:ph type="ftr" sz="quarter" idx="11"/>
          </p:nvPr>
        </p:nvSpPr>
        <p:spPr/>
        <p:txBody>
          <a:bodyPr/>
          <a:lstStyle>
            <a:lvl1pPr>
              <a:defRPr/>
            </a:lvl1pPr>
          </a:lstStyle>
          <a:p>
            <a:pPr>
              <a:defRPr/>
            </a:pPr>
            <a:endParaRPr lang="ru-RU"/>
          </a:p>
        </p:txBody>
      </p:sp>
      <p:sp>
        <p:nvSpPr>
          <p:cNvPr id="13" name="Rectangle 11"/>
          <p:cNvSpPr>
            <a:spLocks noGrp="1" noChangeArrowheads="1"/>
          </p:cNvSpPr>
          <p:nvPr>
            <p:ph type="sldNum" sz="quarter" idx="12"/>
          </p:nvPr>
        </p:nvSpPr>
        <p:spPr/>
        <p:txBody>
          <a:bodyPr/>
          <a:lstStyle>
            <a:lvl1pPr>
              <a:defRPr/>
            </a:lvl1pPr>
          </a:lstStyle>
          <a:p>
            <a:fld id="{87ADB37B-C4DC-43F0-A154-E9672A353284}" type="slidenum">
              <a:rPr lang="ru-RU"/>
              <a:pPr/>
              <a:t>‹#›</a:t>
            </a:fld>
            <a:endParaRPr lang="ru-RU"/>
          </a:p>
        </p:txBody>
      </p:sp>
    </p:spTree>
    <p:extLst>
      <p:ext uri="{BB962C8B-B14F-4D97-AF65-F5344CB8AC3E}">
        <p14:creationId xmlns:p14="http://schemas.microsoft.com/office/powerpoint/2010/main" val="38889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1B5D5AE0-8AC2-4B46-9B06-34FF6C93E903}" type="slidenum">
              <a:rPr lang="ru-RU"/>
              <a:pPr/>
              <a:t>‹#›</a:t>
            </a:fld>
            <a:endParaRPr lang="ru-RU"/>
          </a:p>
        </p:txBody>
      </p:sp>
    </p:spTree>
    <p:extLst>
      <p:ext uri="{BB962C8B-B14F-4D97-AF65-F5344CB8AC3E}">
        <p14:creationId xmlns:p14="http://schemas.microsoft.com/office/powerpoint/2010/main" val="258962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DEF968BF-469D-4F2A-A13C-D6CE3EC374A8}" type="slidenum">
              <a:rPr lang="ru-RU"/>
              <a:pPr/>
              <a:t>‹#›</a:t>
            </a:fld>
            <a:endParaRPr lang="ru-RU"/>
          </a:p>
        </p:txBody>
      </p:sp>
    </p:spTree>
    <p:extLst>
      <p:ext uri="{BB962C8B-B14F-4D97-AF65-F5344CB8AC3E}">
        <p14:creationId xmlns:p14="http://schemas.microsoft.com/office/powerpoint/2010/main" val="659097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30725"/>
          </a:xfrm>
        </p:spPr>
        <p:txBody>
          <a:bodyPr/>
          <a:lstStyle/>
          <a:p>
            <a:pPr lvl="0"/>
            <a:endParaRPr lang="ru-RU"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1DB44D6D-198E-4410-9BD8-3271F3FC7040}" type="slidenum">
              <a:rPr lang="ru-RU"/>
              <a:pPr/>
              <a:t>‹#›</a:t>
            </a:fld>
            <a:endParaRPr lang="ru-RU"/>
          </a:p>
        </p:txBody>
      </p:sp>
    </p:spTree>
    <p:extLst>
      <p:ext uri="{BB962C8B-B14F-4D97-AF65-F5344CB8AC3E}">
        <p14:creationId xmlns:p14="http://schemas.microsoft.com/office/powerpoint/2010/main" val="125685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12B37CE5-B6DA-48A2-B612-41E62A2127C4}" type="slidenum">
              <a:rPr lang="ru-RU"/>
              <a:pPr/>
              <a:t>‹#›</a:t>
            </a:fld>
            <a:endParaRPr lang="ru-RU"/>
          </a:p>
        </p:txBody>
      </p:sp>
    </p:spTree>
    <p:extLst>
      <p:ext uri="{BB962C8B-B14F-4D97-AF65-F5344CB8AC3E}">
        <p14:creationId xmlns:p14="http://schemas.microsoft.com/office/powerpoint/2010/main" val="421370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9"/>
          <p:cNvSpPr>
            <a:spLocks noGrp="1" noChangeArrowheads="1"/>
          </p:cNvSpPr>
          <p:nvPr>
            <p:ph type="dt" sz="half" idx="10"/>
          </p:nvPr>
        </p:nvSpPr>
        <p:spPr>
          <a:ln/>
        </p:spPr>
        <p:txBody>
          <a:bodyPr/>
          <a:lstStyle>
            <a:lvl1pPr>
              <a:defRPr/>
            </a:lvl1pPr>
          </a:lstStyle>
          <a:p>
            <a:pPr>
              <a:defRPr/>
            </a:pPr>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D7DE9E9F-E64E-4B7A-95F2-08ED652F887D}" type="slidenum">
              <a:rPr lang="ru-RU"/>
              <a:pPr/>
              <a:t>‹#›</a:t>
            </a:fld>
            <a:endParaRPr lang="ru-RU"/>
          </a:p>
        </p:txBody>
      </p:sp>
    </p:spTree>
    <p:extLst>
      <p:ext uri="{BB962C8B-B14F-4D97-AF65-F5344CB8AC3E}">
        <p14:creationId xmlns:p14="http://schemas.microsoft.com/office/powerpoint/2010/main" val="228756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9"/>
          <p:cNvSpPr>
            <a:spLocks noGrp="1" noChangeArrowheads="1"/>
          </p:cNvSpPr>
          <p:nvPr>
            <p:ph type="dt" sz="half" idx="10"/>
          </p:nvPr>
        </p:nvSpPr>
        <p:spPr>
          <a:ln/>
        </p:spPr>
        <p:txBody>
          <a:bodyPr/>
          <a:lstStyle>
            <a:lvl1pPr>
              <a:defRPr/>
            </a:lvl1pPr>
          </a:lstStyle>
          <a:p>
            <a:pPr>
              <a:defRPr/>
            </a:pPr>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1267D23C-2881-456A-B48D-9E661ABC5076}" type="slidenum">
              <a:rPr lang="ru-RU"/>
              <a:pPr/>
              <a:t>‹#›</a:t>
            </a:fld>
            <a:endParaRPr lang="ru-RU"/>
          </a:p>
        </p:txBody>
      </p:sp>
    </p:spTree>
    <p:extLst>
      <p:ext uri="{BB962C8B-B14F-4D97-AF65-F5344CB8AC3E}">
        <p14:creationId xmlns:p14="http://schemas.microsoft.com/office/powerpoint/2010/main" val="218145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9"/>
          <p:cNvSpPr>
            <a:spLocks noGrp="1" noChangeArrowheads="1"/>
          </p:cNvSpPr>
          <p:nvPr>
            <p:ph type="dt" sz="half" idx="10"/>
          </p:nvPr>
        </p:nvSpPr>
        <p:spPr>
          <a:ln/>
        </p:spPr>
        <p:txBody>
          <a:bodyPr/>
          <a:lstStyle>
            <a:lvl1pPr>
              <a:defRPr/>
            </a:lvl1pPr>
          </a:lstStyle>
          <a:p>
            <a:pPr>
              <a:defRPr/>
            </a:pPr>
            <a:endParaRPr lang="ru-RU"/>
          </a:p>
        </p:txBody>
      </p:sp>
      <p:sp>
        <p:nvSpPr>
          <p:cNvPr id="8" name="Rectangle 10"/>
          <p:cNvSpPr>
            <a:spLocks noGrp="1" noChangeArrowheads="1"/>
          </p:cNvSpPr>
          <p:nvPr>
            <p:ph type="ftr" sz="quarter" idx="11"/>
          </p:nvPr>
        </p:nvSpPr>
        <p:spPr>
          <a:ln/>
        </p:spPr>
        <p:txBody>
          <a:bodyPr/>
          <a:lstStyle>
            <a:lvl1pPr>
              <a:defRPr/>
            </a:lvl1pPr>
          </a:lstStyle>
          <a:p>
            <a:pPr>
              <a:defRPr/>
            </a:pPr>
            <a:endParaRPr lang="ru-RU"/>
          </a:p>
        </p:txBody>
      </p:sp>
      <p:sp>
        <p:nvSpPr>
          <p:cNvPr id="9" name="Rectangle 11"/>
          <p:cNvSpPr>
            <a:spLocks noGrp="1" noChangeArrowheads="1"/>
          </p:cNvSpPr>
          <p:nvPr>
            <p:ph type="sldNum" sz="quarter" idx="12"/>
          </p:nvPr>
        </p:nvSpPr>
        <p:spPr>
          <a:ln/>
        </p:spPr>
        <p:txBody>
          <a:bodyPr/>
          <a:lstStyle>
            <a:lvl1pPr>
              <a:defRPr/>
            </a:lvl1pPr>
          </a:lstStyle>
          <a:p>
            <a:fld id="{82A5D1EF-863A-41EF-8996-0A9305AC287F}" type="slidenum">
              <a:rPr lang="ru-RU"/>
              <a:pPr/>
              <a:t>‹#›</a:t>
            </a:fld>
            <a:endParaRPr lang="ru-RU"/>
          </a:p>
        </p:txBody>
      </p:sp>
    </p:spTree>
    <p:extLst>
      <p:ext uri="{BB962C8B-B14F-4D97-AF65-F5344CB8AC3E}">
        <p14:creationId xmlns:p14="http://schemas.microsoft.com/office/powerpoint/2010/main" val="78015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9"/>
          <p:cNvSpPr>
            <a:spLocks noGrp="1" noChangeArrowheads="1"/>
          </p:cNvSpPr>
          <p:nvPr>
            <p:ph type="dt" sz="half" idx="10"/>
          </p:nvPr>
        </p:nvSpPr>
        <p:spPr>
          <a:ln/>
        </p:spPr>
        <p:txBody>
          <a:bodyPr/>
          <a:lstStyle>
            <a:lvl1pPr>
              <a:defRPr/>
            </a:lvl1pPr>
          </a:lstStyle>
          <a:p>
            <a:pPr>
              <a:defRPr/>
            </a:pPr>
            <a:endParaRPr lang="ru-RU"/>
          </a:p>
        </p:txBody>
      </p:sp>
      <p:sp>
        <p:nvSpPr>
          <p:cNvPr id="4" name="Rectangle 10"/>
          <p:cNvSpPr>
            <a:spLocks noGrp="1" noChangeArrowheads="1"/>
          </p:cNvSpPr>
          <p:nvPr>
            <p:ph type="ftr" sz="quarter" idx="11"/>
          </p:nvPr>
        </p:nvSpPr>
        <p:spPr>
          <a:ln/>
        </p:spPr>
        <p:txBody>
          <a:bodyPr/>
          <a:lstStyle>
            <a:lvl1pPr>
              <a:defRPr/>
            </a:lvl1pPr>
          </a:lstStyle>
          <a:p>
            <a:pPr>
              <a:defRPr/>
            </a:pPr>
            <a:endParaRPr lang="ru-RU"/>
          </a:p>
        </p:txBody>
      </p:sp>
      <p:sp>
        <p:nvSpPr>
          <p:cNvPr id="5" name="Rectangle 11"/>
          <p:cNvSpPr>
            <a:spLocks noGrp="1" noChangeArrowheads="1"/>
          </p:cNvSpPr>
          <p:nvPr>
            <p:ph type="sldNum" sz="quarter" idx="12"/>
          </p:nvPr>
        </p:nvSpPr>
        <p:spPr>
          <a:ln/>
        </p:spPr>
        <p:txBody>
          <a:bodyPr/>
          <a:lstStyle>
            <a:lvl1pPr>
              <a:defRPr/>
            </a:lvl1pPr>
          </a:lstStyle>
          <a:p>
            <a:fld id="{8FB11795-AE14-4BC7-98F8-C4E61E00BFC1}" type="slidenum">
              <a:rPr lang="ru-RU"/>
              <a:pPr/>
              <a:t>‹#›</a:t>
            </a:fld>
            <a:endParaRPr lang="ru-RU"/>
          </a:p>
        </p:txBody>
      </p:sp>
    </p:spTree>
    <p:extLst>
      <p:ext uri="{BB962C8B-B14F-4D97-AF65-F5344CB8AC3E}">
        <p14:creationId xmlns:p14="http://schemas.microsoft.com/office/powerpoint/2010/main" val="244910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ru-RU"/>
          </a:p>
        </p:txBody>
      </p:sp>
      <p:sp>
        <p:nvSpPr>
          <p:cNvPr id="3" name="Rectangle 10"/>
          <p:cNvSpPr>
            <a:spLocks noGrp="1" noChangeArrowheads="1"/>
          </p:cNvSpPr>
          <p:nvPr>
            <p:ph type="ftr" sz="quarter" idx="11"/>
          </p:nvPr>
        </p:nvSpPr>
        <p:spPr>
          <a:ln/>
        </p:spPr>
        <p:txBody>
          <a:bodyPr/>
          <a:lstStyle>
            <a:lvl1pPr>
              <a:defRPr/>
            </a:lvl1pPr>
          </a:lstStyle>
          <a:p>
            <a:pPr>
              <a:defRPr/>
            </a:pPr>
            <a:endParaRPr lang="ru-RU"/>
          </a:p>
        </p:txBody>
      </p:sp>
      <p:sp>
        <p:nvSpPr>
          <p:cNvPr id="4" name="Rectangle 11"/>
          <p:cNvSpPr>
            <a:spLocks noGrp="1" noChangeArrowheads="1"/>
          </p:cNvSpPr>
          <p:nvPr>
            <p:ph type="sldNum" sz="quarter" idx="12"/>
          </p:nvPr>
        </p:nvSpPr>
        <p:spPr>
          <a:ln/>
        </p:spPr>
        <p:txBody>
          <a:bodyPr/>
          <a:lstStyle>
            <a:lvl1pPr>
              <a:defRPr/>
            </a:lvl1pPr>
          </a:lstStyle>
          <a:p>
            <a:fld id="{EEDDCE2E-AEE6-40C0-9698-C413BFD6585C}" type="slidenum">
              <a:rPr lang="ru-RU"/>
              <a:pPr/>
              <a:t>‹#›</a:t>
            </a:fld>
            <a:endParaRPr lang="ru-RU"/>
          </a:p>
        </p:txBody>
      </p:sp>
    </p:spTree>
    <p:extLst>
      <p:ext uri="{BB962C8B-B14F-4D97-AF65-F5344CB8AC3E}">
        <p14:creationId xmlns:p14="http://schemas.microsoft.com/office/powerpoint/2010/main" val="157178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half" idx="10"/>
          </p:nvPr>
        </p:nvSpPr>
        <p:spPr>
          <a:ln/>
        </p:spPr>
        <p:txBody>
          <a:bodyPr/>
          <a:lstStyle>
            <a:lvl1pPr>
              <a:defRPr/>
            </a:lvl1pPr>
          </a:lstStyle>
          <a:p>
            <a:pPr>
              <a:defRPr/>
            </a:pPr>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AB5D8612-0375-4433-BC40-EE915A2D540A}" type="slidenum">
              <a:rPr lang="ru-RU"/>
              <a:pPr/>
              <a:t>‹#›</a:t>
            </a:fld>
            <a:endParaRPr lang="ru-RU"/>
          </a:p>
        </p:txBody>
      </p:sp>
    </p:spTree>
    <p:extLst>
      <p:ext uri="{BB962C8B-B14F-4D97-AF65-F5344CB8AC3E}">
        <p14:creationId xmlns:p14="http://schemas.microsoft.com/office/powerpoint/2010/main" val="194631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half" idx="10"/>
          </p:nvPr>
        </p:nvSpPr>
        <p:spPr>
          <a:ln/>
        </p:spPr>
        <p:txBody>
          <a:bodyPr/>
          <a:lstStyle>
            <a:lvl1pPr>
              <a:defRPr/>
            </a:lvl1pPr>
          </a:lstStyle>
          <a:p>
            <a:pPr>
              <a:defRPr/>
            </a:pPr>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90D861FC-01F3-404F-B21F-8BE2617B72CF}" type="slidenum">
              <a:rPr lang="ru-RU"/>
              <a:pPr/>
              <a:t>‹#›</a:t>
            </a:fld>
            <a:endParaRPr lang="ru-RU"/>
          </a:p>
        </p:txBody>
      </p:sp>
    </p:spTree>
    <p:extLst>
      <p:ext uri="{BB962C8B-B14F-4D97-AF65-F5344CB8AC3E}">
        <p14:creationId xmlns:p14="http://schemas.microsoft.com/office/powerpoint/2010/main" val="241197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ru-RU" sz="2400">
                <a:latin typeface="Times New Roman" panose="02020603050405020304"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295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ea typeface="+mn-ea"/>
                <a:cs typeface="+mn-cs"/>
              </a:defRPr>
            </a:lvl1pPr>
          </a:lstStyle>
          <a:p>
            <a:pPr>
              <a:defRPr/>
            </a:pPr>
            <a:endParaRPr lang="ru-RU"/>
          </a:p>
        </p:txBody>
      </p:sp>
      <p:sp>
        <p:nvSpPr>
          <p:cNvPr id="8295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ea typeface="+mn-ea"/>
                <a:cs typeface="+mn-cs"/>
              </a:defRPr>
            </a:lvl1pPr>
          </a:lstStyle>
          <a:p>
            <a:pPr>
              <a:defRPr/>
            </a:pPr>
            <a:endParaRPr lang="ru-RU"/>
          </a:p>
        </p:txBody>
      </p:sp>
      <p:sp>
        <p:nvSpPr>
          <p:cNvPr id="8295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1F37E60-5962-4985-BA26-C0A2549D6586}" type="slidenum">
              <a:rPr lang="ru-RU"/>
              <a:pPr/>
              <a:t>‹#›</a:t>
            </a:fld>
            <a:endParaRPr lang="ru-RU"/>
          </a:p>
        </p:txBody>
      </p:sp>
      <p:sp>
        <p:nvSpPr>
          <p:cNvPr id="1031" name="Rectangle 1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lt1" tx1="dk1" bg2="lt2" tx2="dk2" accent1="accent1" accent2="accent2" accent3="accent3" accent4="accent4" accent5="accent5" accent6="accent6" hlink="hlink" folHlink="folHlink"/>
  <p:sldLayoutIdLst>
    <p:sldLayoutId id="2147483753"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Arial" charset="0"/>
          <a:cs typeface="Arial" charset="0"/>
        </a:defRPr>
      </a:lvl1pPr>
      <a:lvl2pPr algn="l" rtl="0" eaLnBrk="0" fontAlgn="base" hangingPunct="0">
        <a:spcBef>
          <a:spcPct val="0"/>
        </a:spcBef>
        <a:spcAft>
          <a:spcPct val="0"/>
        </a:spcAft>
        <a:defRPr kumimoji="1" sz="3800">
          <a:solidFill>
            <a:schemeClr val="tx2"/>
          </a:solidFill>
          <a:latin typeface="Arial" charset="0"/>
          <a:ea typeface="Arial" charset="0"/>
          <a:cs typeface="Arial" charset="0"/>
        </a:defRPr>
      </a:lvl2pPr>
      <a:lvl3pPr algn="l" rtl="0" eaLnBrk="0" fontAlgn="base" hangingPunct="0">
        <a:spcBef>
          <a:spcPct val="0"/>
        </a:spcBef>
        <a:spcAft>
          <a:spcPct val="0"/>
        </a:spcAft>
        <a:defRPr kumimoji="1" sz="3800">
          <a:solidFill>
            <a:schemeClr val="tx2"/>
          </a:solidFill>
          <a:latin typeface="Arial" charset="0"/>
          <a:ea typeface="Arial" charset="0"/>
          <a:cs typeface="Arial" charset="0"/>
        </a:defRPr>
      </a:lvl3pPr>
      <a:lvl4pPr algn="l" rtl="0" eaLnBrk="0" fontAlgn="base" hangingPunct="0">
        <a:spcBef>
          <a:spcPct val="0"/>
        </a:spcBef>
        <a:spcAft>
          <a:spcPct val="0"/>
        </a:spcAft>
        <a:defRPr kumimoji="1" sz="3800">
          <a:solidFill>
            <a:schemeClr val="tx2"/>
          </a:solidFill>
          <a:latin typeface="Arial" charset="0"/>
          <a:ea typeface="Arial" charset="0"/>
          <a:cs typeface="Arial" charset="0"/>
        </a:defRPr>
      </a:lvl4pPr>
      <a:lvl5pPr algn="l" rtl="0" eaLnBrk="0" fontAlgn="base" hangingPunct="0">
        <a:spcBef>
          <a:spcPct val="0"/>
        </a:spcBef>
        <a:spcAft>
          <a:spcPct val="0"/>
        </a:spcAft>
        <a:defRPr kumimoji="1" sz="3800">
          <a:solidFill>
            <a:schemeClr val="tx2"/>
          </a:solidFill>
          <a:latin typeface="Arial" charset="0"/>
          <a:ea typeface="Arial" charset="0"/>
          <a:cs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kumimoji="1" sz="3200">
          <a:solidFill>
            <a:schemeClr val="tx1"/>
          </a:solidFill>
          <a:latin typeface="+mn-lt"/>
          <a:ea typeface="Arial" charset="0"/>
          <a:cs typeface="Arial" charset="0"/>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kumimoji="1" sz="2700">
          <a:solidFill>
            <a:schemeClr val="tx1"/>
          </a:solidFill>
          <a:latin typeface="+mn-lt"/>
          <a:ea typeface="Arial" charset="0"/>
          <a:cs typeface="Arial" charset="0"/>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kumimoji="1" sz="2300">
          <a:solidFill>
            <a:schemeClr val="tx1"/>
          </a:solidFill>
          <a:latin typeface="+mn-lt"/>
          <a:ea typeface="Arial" charset="0"/>
          <a:cs typeface="Arial" charset="0"/>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Arial" charset="0"/>
          <a:cs typeface="Arial" charset="0"/>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mn-lt"/>
          <a:ea typeface="Arial" charset="0"/>
          <a:cs typeface="Arial" charset="0"/>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hyperlink" Target="http://aci-russia.timepad.ru/event/12174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1550" y="1125538"/>
            <a:ext cx="7342188" cy="2232025"/>
          </a:xfrm>
        </p:spPr>
        <p:txBody>
          <a:bodyPr/>
          <a:lstStyle/>
          <a:p>
            <a:pPr algn="ctr" eaLnBrk="1" hangingPunct="1"/>
            <a:r>
              <a:rPr lang="en-US" sz="3200" dirty="0" smtClean="0">
                <a:cs typeface="Arial" panose="020B0604020202020204" pitchFamily="34" charset="0"/>
              </a:rPr>
              <a:t>Update on Russian financial markets regulation: reflection of global changes in the local </a:t>
            </a:r>
            <a:r>
              <a:rPr lang="en-US" sz="3200" dirty="0" smtClean="0">
                <a:cs typeface="Arial" panose="020B0604020202020204" pitchFamily="34" charset="0"/>
              </a:rPr>
              <a:t>agenda and future proposals</a:t>
            </a:r>
            <a:endParaRPr kumimoji="0" lang="ru-RU" sz="3200" dirty="0" smtClean="0">
              <a:cs typeface="Arial" panose="020B0604020202020204" pitchFamily="34" charset="0"/>
            </a:endParaRPr>
          </a:p>
        </p:txBody>
      </p:sp>
      <p:sp>
        <p:nvSpPr>
          <p:cNvPr id="3075" name="Rectangle 3"/>
          <p:cNvSpPr>
            <a:spLocks noGrp="1" noChangeArrowheads="1"/>
          </p:cNvSpPr>
          <p:nvPr>
            <p:ph type="subTitle" idx="1"/>
          </p:nvPr>
        </p:nvSpPr>
        <p:spPr>
          <a:xfrm>
            <a:off x="539750" y="3789363"/>
            <a:ext cx="6389688" cy="1782762"/>
          </a:xfrm>
        </p:spPr>
        <p:txBody>
          <a:bodyPr/>
          <a:lstStyle/>
          <a:p>
            <a:pPr algn="l" eaLnBrk="1" hangingPunct="1">
              <a:lnSpc>
                <a:spcPct val="80000"/>
              </a:lnSpc>
            </a:pPr>
            <a:endParaRPr kumimoji="0" lang="ru-RU" sz="2000" dirty="0" smtClean="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Sergey </a:t>
            </a:r>
            <a:r>
              <a:rPr kumimoji="0" lang="en-US" sz="2000" dirty="0" err="1" smtClean="0">
                <a:cs typeface="Arial" panose="020B0604020202020204" pitchFamily="34" charset="0"/>
              </a:rPr>
              <a:t>Romanchuk</a:t>
            </a:r>
            <a:r>
              <a:rPr kumimoji="0" lang="ru-RU" sz="2000" dirty="0" smtClean="0">
                <a:cs typeface="Arial" panose="020B0604020202020204" pitchFamily="34" charset="0"/>
              </a:rPr>
              <a:t>,</a:t>
            </a:r>
            <a:endParaRPr kumimoji="0" lang="en-US" sz="2000" dirty="0" smtClean="0">
              <a:cs typeface="Arial" panose="020B0604020202020204" pitchFamily="34" charset="0"/>
            </a:endParaRPr>
          </a:p>
          <a:p>
            <a:pPr algn="l" eaLnBrk="1" hangingPunct="1">
              <a:lnSpc>
                <a:spcPct val="80000"/>
              </a:lnSpc>
            </a:pPr>
            <a:r>
              <a:rPr kumimoji="0" lang="ru-RU" sz="2000" dirty="0" smtClean="0">
                <a:cs typeface="Arial" panose="020B0604020202020204" pitchFamily="34" charset="0"/>
              </a:rPr>
              <a:t> </a:t>
            </a:r>
            <a:endParaRPr kumimoji="0" lang="en-US" sz="2000" dirty="0" smtClean="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Head Of FX&amp;MM,  </a:t>
            </a:r>
            <a:r>
              <a:rPr kumimoji="0" lang="en-US" sz="2000" dirty="0" err="1" smtClean="0">
                <a:cs typeface="Arial" panose="020B0604020202020204" pitchFamily="34" charset="0"/>
              </a:rPr>
              <a:t>Metallinvestbank</a:t>
            </a:r>
            <a:r>
              <a:rPr kumimoji="0" lang="en-US" sz="2000" dirty="0" smtClean="0">
                <a:cs typeface="Arial" panose="020B0604020202020204" pitchFamily="34" charset="0"/>
              </a:rPr>
              <a:t>, </a:t>
            </a:r>
          </a:p>
          <a:p>
            <a:pPr algn="l" eaLnBrk="1" hangingPunct="1">
              <a:lnSpc>
                <a:spcPct val="80000"/>
              </a:lnSpc>
            </a:pPr>
            <a:r>
              <a:rPr kumimoji="0" lang="en-US" sz="2000" dirty="0" smtClean="0">
                <a:cs typeface="Arial" panose="020B0604020202020204" pitchFamily="34" charset="0"/>
              </a:rPr>
              <a:t>President of ACI Russia</a:t>
            </a:r>
            <a:r>
              <a:rPr kumimoji="0" lang="en-US" sz="2000" dirty="0" smtClean="0">
                <a:cs typeface="Arial" panose="020B0604020202020204" pitchFamily="34" charset="0"/>
              </a:rPr>
              <a:t>, ACIFXC Member</a:t>
            </a:r>
          </a:p>
          <a:p>
            <a:pPr algn="l" eaLnBrk="1" hangingPunct="1">
              <a:lnSpc>
                <a:spcPct val="80000"/>
              </a:lnSpc>
            </a:pPr>
            <a:r>
              <a:rPr kumimoji="0" lang="en-US" sz="2000" dirty="0" smtClean="0">
                <a:cs typeface="Arial" panose="020B0604020202020204" pitchFamily="34" charset="0"/>
              </a:rPr>
              <a:t>NFEA Council Member</a:t>
            </a:r>
            <a:endParaRPr kumimoji="0" lang="en-US" sz="2000" dirty="0" smtClean="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Exchange Council Member, </a:t>
            </a:r>
            <a:r>
              <a:rPr kumimoji="0" lang="en-US" sz="2000" dirty="0" smtClean="0">
                <a:cs typeface="Arial" panose="020B0604020202020204" pitchFamily="34" charset="0"/>
              </a:rPr>
              <a:t>Moscow Exchange</a:t>
            </a:r>
            <a:endParaRPr kumimoji="0" lang="ru-RU" sz="2000" dirty="0" smtClean="0">
              <a:cs typeface="Arial" panose="020B0604020202020204" pitchFamily="34" charset="0"/>
            </a:endParaRPr>
          </a:p>
        </p:txBody>
      </p:sp>
      <p:sp>
        <p:nvSpPr>
          <p:cNvPr id="3076"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307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11"/>
          <p:cNvSpPr txBox="1">
            <a:spLocks noChangeArrowheads="1"/>
          </p:cNvSpPr>
          <p:nvPr/>
        </p:nvSpPr>
        <p:spPr bwMode="auto">
          <a:xfrm>
            <a:off x="214313" y="6429375"/>
            <a:ext cx="7143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a:t>
            </a:r>
            <a:r>
              <a:rPr lang="en-US" sz="1400" b="1" i="1" dirty="0">
                <a:solidFill>
                  <a:srgbClr val="4E4A98"/>
                </a:solidFill>
                <a:latin typeface="Verdana" panose="020B0604030504040204" pitchFamily="34" charset="0"/>
              </a:rPr>
              <a:t>International Ruble Settlement Forum, </a:t>
            </a:r>
            <a:r>
              <a:rPr lang="en-US" sz="1400" b="1" i="1" dirty="0" smtClean="0">
                <a:solidFill>
                  <a:srgbClr val="4E4A98"/>
                </a:solidFill>
                <a:latin typeface="Verdana" panose="020B0604030504040204" pitchFamily="34" charset="0"/>
              </a:rPr>
              <a:t>London, 13.05.2014</a:t>
            </a:r>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082"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313" y="717550"/>
            <a:ext cx="8678862" cy="479425"/>
          </a:xfrm>
        </p:spPr>
        <p:txBody>
          <a:bodyPr/>
          <a:lstStyle/>
          <a:p>
            <a:pPr algn="ctr" eaLnBrk="1" hangingPunct="1">
              <a:lnSpc>
                <a:spcPct val="80000"/>
              </a:lnSpc>
            </a:pPr>
            <a:r>
              <a:rPr kumimoji="0" lang="en-US" sz="2400" b="1" dirty="0" smtClean="0">
                <a:cs typeface="Arial" panose="020B0604020202020204" pitchFamily="34" charset="0"/>
              </a:rPr>
              <a:t>FX fixing scandals</a:t>
            </a:r>
            <a:endParaRPr kumimoji="0" lang="en-US" sz="2400" b="1" dirty="0" smtClean="0">
              <a:cs typeface="Arial" panose="020B0604020202020204" pitchFamily="34" charset="0"/>
            </a:endParaRPr>
          </a:p>
        </p:txBody>
      </p:sp>
      <p:sp>
        <p:nvSpPr>
          <p:cNvPr id="6147" name="Rectangle 3"/>
          <p:cNvSpPr>
            <a:spLocks noGrp="1" noChangeArrowheads="1"/>
          </p:cNvSpPr>
          <p:nvPr>
            <p:ph type="subTitle" idx="1"/>
          </p:nvPr>
        </p:nvSpPr>
        <p:spPr>
          <a:xfrm>
            <a:off x="214313" y="1196975"/>
            <a:ext cx="8534400" cy="4975880"/>
          </a:xfrm>
        </p:spPr>
        <p:txBody>
          <a:bodyPr/>
          <a:lstStyle/>
          <a:p>
            <a:pPr algn="l" eaLnBrk="1" hangingPunct="1">
              <a:lnSpc>
                <a:spcPct val="80000"/>
              </a:lnSpc>
            </a:pPr>
            <a:endParaRPr kumimoji="0" lang="en-US" sz="2000" i="1" dirty="0" smtClean="0">
              <a:cs typeface="Arial" panose="020B0604020202020204" pitchFamily="34" charset="0"/>
            </a:endParaRPr>
          </a:p>
          <a:p>
            <a:pPr algn="l" eaLnBrk="1" hangingPunct="1">
              <a:lnSpc>
                <a:spcPct val="80000"/>
              </a:lnSpc>
            </a:pPr>
            <a:r>
              <a:rPr kumimoji="0" lang="en-US" sz="2000" b="1" dirty="0" smtClean="0">
                <a:cs typeface="Arial" panose="020B0604020202020204" pitchFamily="34" charset="0"/>
              </a:rPr>
              <a:t>ACIFXC: </a:t>
            </a:r>
            <a:r>
              <a:rPr kumimoji="0" lang="en-US" sz="2000" dirty="0" smtClean="0">
                <a:cs typeface="Arial" panose="020B0604020202020204" pitchFamily="34" charset="0"/>
              </a:rPr>
              <a:t>WM fixing scandal was actively discussed during meetings.</a:t>
            </a:r>
          </a:p>
          <a:p>
            <a:pPr algn="l" eaLnBrk="1" hangingPunct="1">
              <a:lnSpc>
                <a:spcPct val="80000"/>
              </a:lnSpc>
            </a:pPr>
            <a:endParaRPr kumimoji="0" lang="en-US" sz="2000" dirty="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It was mentioned that uploading position from client fix order before fixing time is not always inside trading or manipulation: it is risk management.</a:t>
            </a:r>
          </a:p>
          <a:p>
            <a:pPr algn="l" eaLnBrk="1" hangingPunct="1">
              <a:lnSpc>
                <a:spcPct val="80000"/>
              </a:lnSpc>
            </a:pPr>
            <a:endParaRPr kumimoji="0" lang="en-US" sz="2000" dirty="0">
              <a:cs typeface="Arial" panose="020B0604020202020204" pitchFamily="34" charset="0"/>
            </a:endParaRPr>
          </a:p>
          <a:p>
            <a:pPr algn="l" eaLnBrk="1" hangingPunct="1">
              <a:lnSpc>
                <a:spcPct val="80000"/>
              </a:lnSpc>
            </a:pPr>
            <a:r>
              <a:rPr kumimoji="0" lang="en-US" sz="2000" b="1" dirty="0" smtClean="0">
                <a:cs typeface="Arial" panose="020B0604020202020204" pitchFamily="34" charset="0"/>
              </a:rPr>
              <a:t>Russia:</a:t>
            </a:r>
            <a:endParaRPr kumimoji="0" lang="en-US" sz="2000" b="1" dirty="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Moscow Exchange fixing was implemented for USDRUB based on local trading activity on spot </a:t>
            </a:r>
            <a:r>
              <a:rPr kumimoji="0" lang="en-US" sz="2000" dirty="0" err="1" smtClean="0">
                <a:cs typeface="Arial" panose="020B0604020202020204" pitchFamily="34" charset="0"/>
              </a:rPr>
              <a:t>fx</a:t>
            </a:r>
            <a:r>
              <a:rPr kumimoji="0" lang="en-US" sz="2000" dirty="0" smtClean="0">
                <a:cs typeface="Arial" panose="020B0604020202020204" pitchFamily="34" charset="0"/>
              </a:rPr>
              <a:t>. No regulation risk in Russia by definition. Will be addressed by “ALGO working group”.</a:t>
            </a:r>
          </a:p>
          <a:p>
            <a:pPr algn="l" eaLnBrk="1" hangingPunct="1">
              <a:lnSpc>
                <a:spcPct val="80000"/>
              </a:lnSpc>
            </a:pPr>
            <a:endParaRPr kumimoji="0" lang="en-US" sz="2000" dirty="0" smtClean="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Local EURRUB, EURUSD is under consideration (from triangular non arbitrage rule).</a:t>
            </a:r>
          </a:p>
          <a:p>
            <a:pPr algn="l" eaLnBrk="1" hangingPunct="1">
              <a:lnSpc>
                <a:spcPct val="80000"/>
              </a:lnSpc>
            </a:pPr>
            <a:endParaRPr kumimoji="0" lang="en-US" sz="2000" dirty="0" smtClean="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EMTA fixing is under regulation/legal risk due to not equal access to information which creates more opportunities for manipulation.</a:t>
            </a:r>
            <a:endParaRPr kumimoji="0" lang="en-US" sz="2000" dirty="0">
              <a:cs typeface="Arial" panose="020B0604020202020204" pitchFamily="34" charset="0"/>
            </a:endParaRPr>
          </a:p>
          <a:p>
            <a:endParaRPr lang="en-US" sz="1200" dirty="0" smtClean="0"/>
          </a:p>
          <a:p>
            <a:endParaRPr lang="en-US" sz="1200" dirty="0"/>
          </a:p>
        </p:txBody>
      </p:sp>
      <p:sp>
        <p:nvSpPr>
          <p:cNvPr id="614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154"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9750" y="5713413"/>
            <a:ext cx="248786" cy="369332"/>
          </a:xfrm>
          <a:prstGeom prst="rect">
            <a:avLst/>
          </a:prstGeom>
          <a:noFill/>
        </p:spPr>
        <p:txBody>
          <a:bodyPr wrap="none" rtlCol="0">
            <a:spAutoFit/>
          </a:bodyPr>
          <a:lstStyle/>
          <a:p>
            <a:r>
              <a:rPr lang="ru-RU" dirty="0" smtClean="0"/>
              <a:t> </a:t>
            </a:r>
            <a:endParaRPr lang="ru-RU" dirty="0"/>
          </a:p>
        </p:txBody>
      </p:sp>
      <p:sp>
        <p:nvSpPr>
          <p:cNvPr id="3" name="TextBox 2"/>
          <p:cNvSpPr txBox="1"/>
          <p:nvPr/>
        </p:nvSpPr>
        <p:spPr>
          <a:xfrm>
            <a:off x="925881" y="1556792"/>
            <a:ext cx="45719" cy="369332"/>
          </a:xfrm>
          <a:prstGeom prst="rect">
            <a:avLst/>
          </a:prstGeom>
          <a:noFill/>
        </p:spPr>
        <p:txBody>
          <a:bodyPr wrap="square" rtlCol="0">
            <a:spAutoFit/>
          </a:bodyPr>
          <a:lstStyle/>
          <a:p>
            <a:endParaRPr lang="ru-RU" dirty="0"/>
          </a:p>
        </p:txBody>
      </p:sp>
    </p:spTree>
    <p:extLst>
      <p:ext uri="{BB962C8B-B14F-4D97-AF65-F5344CB8AC3E}">
        <p14:creationId xmlns:p14="http://schemas.microsoft.com/office/powerpoint/2010/main" val="111766390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14313" y="501650"/>
            <a:ext cx="8678862" cy="406400"/>
          </a:xfrm>
        </p:spPr>
        <p:txBody>
          <a:bodyPr/>
          <a:lstStyle/>
          <a:p>
            <a:pPr algn="ctr" eaLnBrk="1" hangingPunct="1">
              <a:lnSpc>
                <a:spcPct val="80000"/>
              </a:lnSpc>
            </a:pPr>
            <a:r>
              <a:rPr kumimoji="0" lang="en-US" sz="2000" b="1" dirty="0" smtClean="0">
                <a:cs typeface="Arial" panose="020B0604020202020204" pitchFamily="34" charset="0"/>
              </a:rPr>
              <a:t>Future proposals </a:t>
            </a:r>
            <a:r>
              <a:rPr kumimoji="0" lang="en-US" sz="2000" b="1" dirty="0" smtClean="0">
                <a:cs typeface="Arial" panose="020B0604020202020204" pitchFamily="34" charset="0"/>
              </a:rPr>
              <a:t>for Russia	</a:t>
            </a:r>
          </a:p>
        </p:txBody>
      </p:sp>
      <p:sp>
        <p:nvSpPr>
          <p:cNvPr id="15362" name="Rectangle 3"/>
          <p:cNvSpPr>
            <a:spLocks noGrp="1" noChangeArrowheads="1"/>
          </p:cNvSpPr>
          <p:nvPr>
            <p:ph type="subTitle" idx="1"/>
          </p:nvPr>
        </p:nvSpPr>
        <p:spPr>
          <a:xfrm>
            <a:off x="285750" y="806952"/>
            <a:ext cx="8426450" cy="5119186"/>
          </a:xfrm>
        </p:spPr>
        <p:txBody>
          <a:bodyPr/>
          <a:lstStyle/>
          <a:p>
            <a:pPr marL="285750" indent="-285750" algn="l" eaLnBrk="1" hangingPunct="1">
              <a:spcBef>
                <a:spcPct val="0"/>
              </a:spcBef>
              <a:spcAft>
                <a:spcPts val="1800"/>
              </a:spcAft>
              <a:buClrTx/>
              <a:buFontTx/>
              <a:buChar char="-"/>
              <a:defRPr/>
            </a:pPr>
            <a:endParaRPr kumimoji="0" lang="en-US" sz="2000" kern="1200" dirty="0" smtClean="0"/>
          </a:p>
          <a:p>
            <a:pPr marL="285750" indent="-285750" algn="l" eaLnBrk="1" hangingPunct="1">
              <a:spcBef>
                <a:spcPct val="0"/>
              </a:spcBef>
              <a:spcAft>
                <a:spcPts val="1800"/>
              </a:spcAft>
              <a:buClrTx/>
              <a:buFontTx/>
              <a:buChar char="-"/>
              <a:defRPr/>
            </a:pPr>
            <a:r>
              <a:rPr kumimoji="0" lang="en-US" sz="2000" kern="1200" dirty="0" smtClean="0"/>
              <a:t>NFEA and NFA merge (CBR and legislation regarding SRO).</a:t>
            </a:r>
            <a:endParaRPr kumimoji="0" lang="en-US" sz="2000" kern="1200" dirty="0"/>
          </a:p>
          <a:p>
            <a:pPr marL="285750" indent="-285750" algn="l" eaLnBrk="1" hangingPunct="1">
              <a:spcBef>
                <a:spcPct val="0"/>
              </a:spcBef>
              <a:spcAft>
                <a:spcPts val="1800"/>
              </a:spcAft>
              <a:buClrTx/>
              <a:buFontTx/>
              <a:buChar char="-"/>
              <a:defRPr/>
            </a:pPr>
            <a:r>
              <a:rPr kumimoji="0" lang="en-US" sz="2000" kern="1200" dirty="0" smtClean="0"/>
              <a:t>Mandatory </a:t>
            </a:r>
            <a:r>
              <a:rPr kumimoji="0" lang="en-US" sz="2000" kern="1200" dirty="0" smtClean="0"/>
              <a:t>OTC Clearing </a:t>
            </a:r>
            <a:r>
              <a:rPr kumimoji="0" lang="en-US" sz="2000" kern="1200" dirty="0" smtClean="0"/>
              <a:t>in 2015 (CBR) </a:t>
            </a:r>
            <a:r>
              <a:rPr kumimoji="0" lang="en-US" sz="2000" kern="1200" dirty="0" smtClean="0"/>
              <a:t>and exempt FX delivery products in line with US and EU </a:t>
            </a:r>
            <a:r>
              <a:rPr kumimoji="0" lang="en-US" sz="2000" kern="1200" dirty="0" smtClean="0"/>
              <a:t>regulation (NFEA, NFA, ACI).</a:t>
            </a:r>
            <a:endParaRPr kumimoji="0" lang="en-US" sz="2000" kern="1200" dirty="0" smtClean="0"/>
          </a:p>
          <a:p>
            <a:pPr marL="285750" indent="-285750" algn="l" eaLnBrk="1" hangingPunct="1">
              <a:spcBef>
                <a:spcPct val="0"/>
              </a:spcBef>
              <a:spcAft>
                <a:spcPts val="1800"/>
              </a:spcAft>
              <a:buClrTx/>
              <a:buFontTx/>
              <a:buChar char="-"/>
              <a:defRPr/>
            </a:pPr>
            <a:r>
              <a:rPr kumimoji="0" lang="en-US" sz="2000" kern="1200" dirty="0" smtClean="0"/>
              <a:t>Make all markets of Moscow Exchange Group netted for margin requirements (futures/spot and forwards coming </a:t>
            </a:r>
            <a:r>
              <a:rPr kumimoji="0" lang="en-US" sz="2000" kern="1200" dirty="0" smtClean="0"/>
              <a:t>first in June 2014).</a:t>
            </a:r>
          </a:p>
          <a:p>
            <a:pPr marL="285750" indent="-285750" algn="l" eaLnBrk="1" hangingPunct="1">
              <a:spcBef>
                <a:spcPct val="0"/>
              </a:spcBef>
              <a:spcAft>
                <a:spcPts val="1800"/>
              </a:spcAft>
              <a:buClrTx/>
              <a:buFontTx/>
              <a:buChar char="-"/>
              <a:defRPr/>
            </a:pPr>
            <a:r>
              <a:rPr kumimoji="0" lang="en-US" sz="2000" kern="1200" dirty="0" smtClean="0"/>
              <a:t>“</a:t>
            </a:r>
            <a:r>
              <a:rPr kumimoji="0" lang="en-US" sz="2000" kern="1200" dirty="0" err="1" smtClean="0"/>
              <a:t>Algo</a:t>
            </a:r>
            <a:r>
              <a:rPr kumimoji="0" lang="en-US" sz="2000" kern="1200" dirty="0" smtClean="0"/>
              <a:t> trading – trading rules” WG on Moscow Exchange: HFT, manipulation will be addressed.</a:t>
            </a:r>
          </a:p>
          <a:p>
            <a:pPr marL="285750" indent="-285750" algn="l" eaLnBrk="1" hangingPunct="1">
              <a:spcBef>
                <a:spcPct val="0"/>
              </a:spcBef>
              <a:spcAft>
                <a:spcPts val="1800"/>
              </a:spcAft>
              <a:buClrTx/>
              <a:buFontTx/>
              <a:buChar char="-"/>
              <a:defRPr/>
            </a:pPr>
            <a:r>
              <a:rPr kumimoji="0" lang="en-US" sz="2000" kern="1200" dirty="0" smtClean="0"/>
              <a:t>More focus on alternatives (CNY, Gold, export contracts in RUB)</a:t>
            </a:r>
          </a:p>
          <a:p>
            <a:pPr marL="285750" indent="-285750" algn="l" eaLnBrk="1" hangingPunct="1">
              <a:spcBef>
                <a:spcPct val="0"/>
              </a:spcBef>
              <a:spcAft>
                <a:spcPts val="1800"/>
              </a:spcAft>
              <a:buClrTx/>
              <a:buFontTx/>
              <a:buChar char="-"/>
              <a:defRPr/>
            </a:pPr>
            <a:r>
              <a:rPr kumimoji="0" lang="en-US" sz="2000" kern="1200" dirty="0" smtClean="0"/>
              <a:t>CBR keeps on track to facilitate international RUB usage and settlements, CLS is not under risk from Russia authorities.</a:t>
            </a:r>
            <a:endParaRPr kumimoji="0" lang="en-US" sz="2000" kern="1200" dirty="0" smtClean="0"/>
          </a:p>
          <a:p>
            <a:pPr marL="285750" indent="-285750" algn="l" eaLnBrk="1" hangingPunct="1">
              <a:spcBef>
                <a:spcPct val="0"/>
              </a:spcBef>
              <a:spcAft>
                <a:spcPts val="1800"/>
              </a:spcAft>
              <a:buClrTx/>
              <a:buFontTx/>
              <a:buChar char="-"/>
              <a:defRPr/>
            </a:pPr>
            <a:endParaRPr kumimoji="0" lang="en-US" sz="1800" kern="1200" dirty="0" smtClean="0">
              <a:solidFill>
                <a:srgbClr val="143C64"/>
              </a:solidFill>
            </a:endParaRPr>
          </a:p>
          <a:p>
            <a:pPr marL="285750" indent="-285750" algn="l" eaLnBrk="1" hangingPunct="1">
              <a:spcBef>
                <a:spcPct val="0"/>
              </a:spcBef>
              <a:spcAft>
                <a:spcPts val="1800"/>
              </a:spcAft>
              <a:buClrTx/>
              <a:buFontTx/>
              <a:buChar char="-"/>
              <a:defRPr/>
            </a:pPr>
            <a:endParaRPr kumimoji="0" lang="en-US" sz="1800" kern="1200" dirty="0">
              <a:solidFill>
                <a:srgbClr val="143C64"/>
              </a:solidFill>
            </a:endParaRPr>
          </a:p>
        </p:txBody>
      </p:sp>
      <p:sp>
        <p:nvSpPr>
          <p:cNvPr id="1126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1126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274"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14313" y="501650"/>
            <a:ext cx="8678862" cy="406400"/>
          </a:xfrm>
        </p:spPr>
        <p:txBody>
          <a:bodyPr/>
          <a:lstStyle/>
          <a:p>
            <a:pPr algn="ctr" eaLnBrk="1" hangingPunct="1">
              <a:lnSpc>
                <a:spcPct val="80000"/>
              </a:lnSpc>
            </a:pPr>
            <a:r>
              <a:rPr kumimoji="0" lang="en-US" sz="2000" b="1" dirty="0" smtClean="0">
                <a:cs typeface="Arial" panose="020B0604020202020204" pitchFamily="34" charset="0"/>
              </a:rPr>
              <a:t>ACI Russia General Assembly 2014</a:t>
            </a:r>
            <a:r>
              <a:rPr kumimoji="0" lang="en-US" sz="2000" b="1" dirty="0" smtClean="0">
                <a:cs typeface="Arial" panose="020B0604020202020204" pitchFamily="34" charset="0"/>
              </a:rPr>
              <a:t>	</a:t>
            </a:r>
          </a:p>
        </p:txBody>
      </p:sp>
      <p:sp>
        <p:nvSpPr>
          <p:cNvPr id="15362" name="Rectangle 3"/>
          <p:cNvSpPr>
            <a:spLocks noGrp="1" noChangeArrowheads="1"/>
          </p:cNvSpPr>
          <p:nvPr>
            <p:ph type="subTitle" idx="1"/>
          </p:nvPr>
        </p:nvSpPr>
        <p:spPr>
          <a:xfrm>
            <a:off x="285750" y="806952"/>
            <a:ext cx="8426450" cy="5119186"/>
          </a:xfrm>
        </p:spPr>
        <p:txBody>
          <a:bodyPr/>
          <a:lstStyle/>
          <a:p>
            <a:pPr marL="285750" indent="-285750" algn="l" eaLnBrk="1" hangingPunct="1">
              <a:spcBef>
                <a:spcPct val="0"/>
              </a:spcBef>
              <a:spcAft>
                <a:spcPts val="1800"/>
              </a:spcAft>
              <a:buClrTx/>
              <a:buFontTx/>
              <a:buChar char="-"/>
              <a:defRPr/>
            </a:pPr>
            <a:endParaRPr kumimoji="0" lang="en-US" sz="2000" kern="1200" dirty="0" smtClean="0"/>
          </a:p>
          <a:p>
            <a:pPr marL="285750" indent="-285750" algn="l" eaLnBrk="1" hangingPunct="1">
              <a:spcBef>
                <a:spcPct val="0"/>
              </a:spcBef>
              <a:spcAft>
                <a:spcPts val="1800"/>
              </a:spcAft>
              <a:buClrTx/>
              <a:buFontTx/>
              <a:buChar char="-"/>
              <a:defRPr/>
            </a:pPr>
            <a:r>
              <a:rPr kumimoji="0" lang="en-US" sz="1800" kern="1200" dirty="0" smtClean="0">
                <a:solidFill>
                  <a:srgbClr val="143C64"/>
                </a:solidFill>
              </a:rPr>
              <a:t>Digital October Center 29</a:t>
            </a:r>
            <a:r>
              <a:rPr kumimoji="0" lang="en-US" sz="1800" kern="1200" baseline="30000" dirty="0" smtClean="0">
                <a:solidFill>
                  <a:srgbClr val="143C64"/>
                </a:solidFill>
              </a:rPr>
              <a:t>th</a:t>
            </a:r>
            <a:r>
              <a:rPr kumimoji="0" lang="en-US" sz="1800" kern="1200" dirty="0" smtClean="0">
                <a:solidFill>
                  <a:srgbClr val="143C64"/>
                </a:solidFill>
              </a:rPr>
              <a:t> of May from 17-30 to 23-00.</a:t>
            </a:r>
          </a:p>
          <a:p>
            <a:pPr marL="285750" indent="-285750" algn="l" eaLnBrk="1" hangingPunct="1">
              <a:spcBef>
                <a:spcPct val="0"/>
              </a:spcBef>
              <a:spcAft>
                <a:spcPts val="1800"/>
              </a:spcAft>
              <a:buClrTx/>
              <a:buFontTx/>
              <a:buChar char="-"/>
              <a:defRPr/>
            </a:pPr>
            <a:r>
              <a:rPr kumimoji="0" lang="en-US" sz="1800" kern="1200" dirty="0" smtClean="0">
                <a:solidFill>
                  <a:srgbClr val="143C64"/>
                </a:solidFill>
              </a:rPr>
              <a:t>About 250 participants from 80 institutions.</a:t>
            </a:r>
          </a:p>
          <a:p>
            <a:pPr marL="285750" indent="-285750" algn="l" eaLnBrk="1" hangingPunct="1">
              <a:spcBef>
                <a:spcPct val="0"/>
              </a:spcBef>
              <a:spcAft>
                <a:spcPts val="1800"/>
              </a:spcAft>
              <a:buClrTx/>
              <a:buFontTx/>
              <a:buChar char="-"/>
              <a:defRPr/>
            </a:pPr>
            <a:r>
              <a:rPr kumimoji="0" lang="en-US" sz="1800" kern="1200" dirty="0" smtClean="0">
                <a:solidFill>
                  <a:srgbClr val="143C64"/>
                </a:solidFill>
              </a:rPr>
              <a:t>8 sponsoring companies: ICAP EBS, ME, CME, Thomson Reuters, Bloomberg, </a:t>
            </a:r>
            <a:r>
              <a:rPr kumimoji="0" lang="en-US" sz="1800" kern="1200" dirty="0" err="1" smtClean="0">
                <a:solidFill>
                  <a:srgbClr val="143C64"/>
                </a:solidFill>
              </a:rPr>
              <a:t>HotspotFX</a:t>
            </a:r>
            <a:r>
              <a:rPr kumimoji="0" lang="en-US" sz="1800" kern="1200" dirty="0" smtClean="0">
                <a:solidFill>
                  <a:srgbClr val="143C64"/>
                </a:solidFill>
              </a:rPr>
              <a:t>, </a:t>
            </a:r>
            <a:r>
              <a:rPr kumimoji="0" lang="en-US" sz="1800" kern="1200" dirty="0" err="1" smtClean="0">
                <a:solidFill>
                  <a:srgbClr val="143C64"/>
                </a:solidFill>
              </a:rPr>
              <a:t>FastMatch</a:t>
            </a:r>
            <a:r>
              <a:rPr kumimoji="0" lang="en-US" sz="1800" kern="1200" dirty="0" smtClean="0">
                <a:solidFill>
                  <a:srgbClr val="143C64"/>
                </a:solidFill>
              </a:rPr>
              <a:t>, SWIFT.</a:t>
            </a:r>
          </a:p>
          <a:p>
            <a:pPr marL="285750" indent="-285750" algn="l" eaLnBrk="1" hangingPunct="1">
              <a:spcBef>
                <a:spcPct val="0"/>
              </a:spcBef>
              <a:spcAft>
                <a:spcPts val="1800"/>
              </a:spcAft>
              <a:buClrTx/>
              <a:buFontTx/>
              <a:buChar char="-"/>
              <a:defRPr/>
            </a:pPr>
            <a:r>
              <a:rPr kumimoji="0" lang="en-US" sz="1800" kern="1200" dirty="0" smtClean="0">
                <a:solidFill>
                  <a:srgbClr val="143C64"/>
                </a:solidFill>
              </a:rPr>
              <a:t>Free registration on web:  </a:t>
            </a:r>
          </a:p>
          <a:p>
            <a:pPr algn="l" eaLnBrk="1" hangingPunct="1">
              <a:spcBef>
                <a:spcPct val="0"/>
              </a:spcBef>
              <a:spcAft>
                <a:spcPts val="1800"/>
              </a:spcAft>
              <a:buClrTx/>
              <a:defRPr/>
            </a:pPr>
            <a:r>
              <a:rPr kumimoji="0" lang="en-US" sz="1800" kern="1200" dirty="0" smtClean="0">
                <a:solidFill>
                  <a:srgbClr val="143C64"/>
                </a:solidFill>
                <a:hlinkClick r:id="rId3"/>
              </a:rPr>
              <a:t>http://aci-russia.timepad.ru/event/121746/</a:t>
            </a:r>
            <a:endParaRPr kumimoji="0" lang="en-US" sz="1800" kern="1200" dirty="0" smtClean="0">
              <a:solidFill>
                <a:srgbClr val="143C64"/>
              </a:solidFill>
            </a:endParaRPr>
          </a:p>
          <a:p>
            <a:pPr algn="l" eaLnBrk="1" hangingPunct="1">
              <a:spcBef>
                <a:spcPct val="0"/>
              </a:spcBef>
              <a:spcAft>
                <a:spcPts val="1800"/>
              </a:spcAft>
              <a:buClrTx/>
              <a:defRPr/>
            </a:pPr>
            <a:endParaRPr kumimoji="0" lang="en-US" sz="1800" kern="1200" dirty="0" smtClean="0">
              <a:solidFill>
                <a:srgbClr val="143C64"/>
              </a:solidFill>
            </a:endParaRPr>
          </a:p>
        </p:txBody>
      </p:sp>
      <p:sp>
        <p:nvSpPr>
          <p:cNvPr id="1126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11269"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2" descr="ACI_Logo_sho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274" name="Picture 12" descr="NV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89885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2875" y="501650"/>
            <a:ext cx="8786813" cy="376238"/>
          </a:xfrm>
        </p:spPr>
        <p:txBody>
          <a:bodyPr/>
          <a:lstStyle/>
          <a:p>
            <a:pPr algn="ctr" eaLnBrk="1" hangingPunct="1"/>
            <a:r>
              <a:rPr lang="en-US" sz="2000" b="1" dirty="0" smtClean="0">
                <a:cs typeface="Arial" panose="020B0604020202020204" pitchFamily="34" charset="0"/>
              </a:rPr>
              <a:t>ACI –The Financial Markets Association </a:t>
            </a:r>
            <a:r>
              <a:rPr lang="en-US" sz="2000" b="1" dirty="0" smtClean="0">
                <a:cs typeface="Arial" panose="020B0604020202020204" pitchFamily="34" charset="0"/>
              </a:rPr>
              <a:t>research</a:t>
            </a:r>
            <a:endParaRPr kumimoji="0" lang="ru-RU" sz="2000" b="1" dirty="0" smtClean="0">
              <a:cs typeface="Arial" panose="020B0604020202020204" pitchFamily="34" charset="0"/>
            </a:endParaRPr>
          </a:p>
        </p:txBody>
      </p:sp>
      <p:sp>
        <p:nvSpPr>
          <p:cNvPr id="4099" name="Rectangle 3"/>
          <p:cNvSpPr>
            <a:spLocks noGrp="1" noChangeArrowheads="1"/>
          </p:cNvSpPr>
          <p:nvPr>
            <p:ph type="subTitle" idx="1"/>
          </p:nvPr>
        </p:nvSpPr>
        <p:spPr>
          <a:xfrm>
            <a:off x="285751" y="782639"/>
            <a:ext cx="8102600" cy="5340350"/>
          </a:xfrm>
        </p:spPr>
        <p:txBody>
          <a:bodyPr/>
          <a:lstStyle/>
          <a:p>
            <a:pPr algn="just"/>
            <a:r>
              <a:rPr lang="en-US" sz="1400" dirty="0" smtClean="0"/>
              <a:t>In </a:t>
            </a:r>
            <a:r>
              <a:rPr lang="en-US" sz="1400" dirty="0"/>
              <a:t>response to the on-going regulatory reform within the Financial Markets, ACI – The Financial Markets Association, in collaboration with financial market consultants </a:t>
            </a:r>
            <a:r>
              <a:rPr lang="en-US" sz="1400" dirty="0" err="1"/>
              <a:t>Adsatis</a:t>
            </a:r>
            <a:r>
              <a:rPr lang="en-US" sz="1400" dirty="0"/>
              <a:t> Limited, has published a White Paper on ‘The Potential Impact of New Regulation on End Users in the FX Market’. </a:t>
            </a:r>
          </a:p>
          <a:p>
            <a:pPr algn="just"/>
            <a:r>
              <a:rPr lang="en-US" sz="1400" dirty="0"/>
              <a:t>The purpose of this White Paper is to examine, through direct consultation with market users, the real impact of the new regulations on the FX market in Europe. </a:t>
            </a:r>
          </a:p>
          <a:p>
            <a:pPr algn="just"/>
            <a:r>
              <a:rPr lang="en-US" sz="1400" dirty="0"/>
              <a:t>The White Paper highlights concerns around the imposition of: </a:t>
            </a:r>
          </a:p>
          <a:p>
            <a:pPr algn="just"/>
            <a:r>
              <a:rPr lang="en-US" sz="1400" dirty="0"/>
              <a:t> The trade level reporting, </a:t>
            </a:r>
          </a:p>
          <a:p>
            <a:pPr algn="just"/>
            <a:r>
              <a:rPr lang="en-US" sz="1400" dirty="0"/>
              <a:t> Transacting on approved electronic venues </a:t>
            </a:r>
          </a:p>
          <a:p>
            <a:pPr algn="just"/>
            <a:r>
              <a:rPr lang="en-US" sz="1400" dirty="0"/>
              <a:t> Central clearing </a:t>
            </a:r>
          </a:p>
          <a:p>
            <a:pPr algn="just"/>
            <a:r>
              <a:rPr lang="en-US" sz="1400" dirty="0" smtClean="0"/>
              <a:t>on </a:t>
            </a:r>
            <a:r>
              <a:rPr lang="en-US" sz="1400" dirty="0"/>
              <a:t>a relatively transparent market with little obvious systemic risk. </a:t>
            </a:r>
          </a:p>
          <a:p>
            <a:pPr algn="just"/>
            <a:r>
              <a:rPr lang="en-US" sz="1400" dirty="0"/>
              <a:t>The imminent implementation of trade level reporting attracted most feedback, with the majority of research participants expressing the opinion that the introduction of this regulatory requirement had been accompanied by great confusion and time pressure, caused by the lack of timely definitions. The (post implementation) request from ESMA to the European Commission to rule on these matters confirmed this impression. </a:t>
            </a:r>
          </a:p>
          <a:p>
            <a:pPr algn="just"/>
            <a:r>
              <a:rPr lang="en-US" sz="1400" dirty="0"/>
              <a:t>The White Paper further discusses the potential impact these regulatory proposals, combined with the Basel3/CRD4 capital requirements might have on ‘Buy-side’ participants. While welcoming the overall objectives of prudent regulation, many research participants (corporates, pension funds and asset managers) expressed concerns. They fear that FX markets, in particular vanilla FX Forwards and Swaps, which are primarily used for hedging by these ‘End-users’, may be subjected to requirements originally devised to regulate the interest rate and credit derivatives markets post the financial markets crisis of 2007-2008. </a:t>
            </a:r>
            <a:endParaRPr lang="en-US" sz="1400" dirty="0" smtClean="0">
              <a:cs typeface="Arial" panose="020B0604020202020204" pitchFamily="34" charset="0"/>
            </a:endParaRPr>
          </a:p>
        </p:txBody>
      </p:sp>
      <p:sp>
        <p:nvSpPr>
          <p:cNvPr id="4100"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410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106"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14313" y="501650"/>
            <a:ext cx="8678862" cy="623888"/>
          </a:xfrm>
        </p:spPr>
        <p:txBody>
          <a:bodyPr/>
          <a:lstStyle/>
          <a:p>
            <a:pPr algn="ctr" eaLnBrk="1" hangingPunct="1"/>
            <a:r>
              <a:rPr lang="en-US" sz="1800" b="1" smtClean="0">
                <a:cs typeface="Arial" panose="020B0604020202020204" pitchFamily="34" charset="0"/>
              </a:rPr>
              <a:t>Dodd-Frank, EMIR – gives new standards to execution, clearing and reporting</a:t>
            </a:r>
            <a:endParaRPr kumimoji="0" lang="ru-RU" sz="1800" b="1" smtClean="0">
              <a:cs typeface="Arial" panose="020B0604020202020204" pitchFamily="34" charset="0"/>
            </a:endParaRPr>
          </a:p>
        </p:txBody>
      </p:sp>
      <p:sp>
        <p:nvSpPr>
          <p:cNvPr id="5123" name="Rectangle 3"/>
          <p:cNvSpPr>
            <a:spLocks noGrp="1" noChangeArrowheads="1"/>
          </p:cNvSpPr>
          <p:nvPr>
            <p:ph type="subTitle" idx="1"/>
          </p:nvPr>
        </p:nvSpPr>
        <p:spPr>
          <a:xfrm>
            <a:off x="395288" y="1196975"/>
            <a:ext cx="8353425" cy="4375150"/>
          </a:xfrm>
        </p:spPr>
        <p:txBody>
          <a:bodyPr/>
          <a:lstStyle/>
          <a:p>
            <a:pPr algn="l" eaLnBrk="1" hangingPunct="1">
              <a:lnSpc>
                <a:spcPct val="80000"/>
              </a:lnSpc>
            </a:pPr>
            <a:endParaRPr kumimoji="0" lang="en-US" sz="2000" smtClean="0">
              <a:cs typeface="Arial" panose="020B0604020202020204" pitchFamily="34" charset="0"/>
            </a:endParaRPr>
          </a:p>
          <a:p>
            <a:pPr algn="l" eaLnBrk="1" hangingPunct="1">
              <a:lnSpc>
                <a:spcPct val="80000"/>
              </a:lnSpc>
            </a:pPr>
            <a:endParaRPr kumimoji="0" lang="en-US" sz="2000" smtClean="0">
              <a:cs typeface="Arial" panose="020B0604020202020204" pitchFamily="34" charset="0"/>
            </a:endParaRPr>
          </a:p>
          <a:p>
            <a:pPr algn="l" eaLnBrk="1" hangingPunct="1">
              <a:lnSpc>
                <a:spcPct val="80000"/>
              </a:lnSpc>
            </a:pPr>
            <a:r>
              <a:rPr kumimoji="0" lang="en-US" sz="2000" smtClean="0">
                <a:cs typeface="Arial" panose="020B0604020202020204" pitchFamily="34" charset="0"/>
              </a:rPr>
              <a:t>Reporting: Mandatory for derivatives</a:t>
            </a:r>
          </a:p>
          <a:p>
            <a:pPr algn="l" eaLnBrk="1" hangingPunct="1">
              <a:lnSpc>
                <a:spcPct val="80000"/>
              </a:lnSpc>
            </a:pPr>
            <a:endParaRPr kumimoji="0" lang="en-US" sz="2000" smtClean="0">
              <a:cs typeface="Arial" panose="020B0604020202020204" pitchFamily="34" charset="0"/>
            </a:endParaRPr>
          </a:p>
          <a:p>
            <a:pPr algn="l" eaLnBrk="1" hangingPunct="1">
              <a:lnSpc>
                <a:spcPct val="80000"/>
              </a:lnSpc>
            </a:pPr>
            <a:r>
              <a:rPr kumimoji="0" lang="en-US" sz="2000" smtClean="0">
                <a:cs typeface="Arial" panose="020B0604020202020204" pitchFamily="34" charset="0"/>
              </a:rPr>
              <a:t>Clearing: OTC  Central Clearing and Exemptions for FX SWAPS</a:t>
            </a:r>
          </a:p>
          <a:p>
            <a:pPr algn="l" eaLnBrk="1" hangingPunct="1">
              <a:lnSpc>
                <a:spcPct val="80000"/>
              </a:lnSpc>
            </a:pPr>
            <a:endParaRPr kumimoji="0" lang="en-US" sz="2000" smtClean="0">
              <a:cs typeface="Arial" panose="020B0604020202020204" pitchFamily="34" charset="0"/>
            </a:endParaRPr>
          </a:p>
          <a:p>
            <a:pPr algn="l" eaLnBrk="1" hangingPunct="1">
              <a:lnSpc>
                <a:spcPct val="80000"/>
              </a:lnSpc>
            </a:pPr>
            <a:r>
              <a:rPr kumimoji="0" lang="en-US" sz="2000" smtClean="0">
                <a:cs typeface="Arial" panose="020B0604020202020204" pitchFamily="34" charset="0"/>
              </a:rPr>
              <a:t>Execution: SEF, Algo /HFT regulation, Best Execution</a:t>
            </a:r>
          </a:p>
          <a:p>
            <a:pPr algn="l" eaLnBrk="1" hangingPunct="1">
              <a:lnSpc>
                <a:spcPct val="80000"/>
              </a:lnSpc>
            </a:pPr>
            <a:endParaRPr kumimoji="0" lang="en-US" sz="2000" smtClean="0">
              <a:cs typeface="Arial" panose="020B0604020202020204" pitchFamily="34" charset="0"/>
            </a:endParaRPr>
          </a:p>
          <a:p>
            <a:pPr algn="l" eaLnBrk="1" hangingPunct="1">
              <a:lnSpc>
                <a:spcPct val="80000"/>
              </a:lnSpc>
            </a:pPr>
            <a:r>
              <a:rPr kumimoji="0" lang="en-US" sz="2000" smtClean="0">
                <a:cs typeface="Arial" panose="020B0604020202020204" pitchFamily="34" charset="0"/>
              </a:rPr>
              <a:t>Taxes: FTT</a:t>
            </a:r>
          </a:p>
          <a:p>
            <a:pPr algn="l" eaLnBrk="1" hangingPunct="1">
              <a:lnSpc>
                <a:spcPct val="80000"/>
              </a:lnSpc>
            </a:pPr>
            <a:endParaRPr kumimoji="0" lang="ru-RU" sz="2000" smtClean="0">
              <a:cs typeface="Arial" panose="020B0604020202020204" pitchFamily="34" charset="0"/>
            </a:endParaRPr>
          </a:p>
        </p:txBody>
      </p:sp>
      <p:sp>
        <p:nvSpPr>
          <p:cNvPr id="5124"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512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130"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313" y="501650"/>
            <a:ext cx="8678862" cy="479425"/>
          </a:xfrm>
        </p:spPr>
        <p:txBody>
          <a:bodyPr/>
          <a:lstStyle/>
          <a:p>
            <a:pPr algn="ctr" eaLnBrk="1" hangingPunct="1">
              <a:lnSpc>
                <a:spcPct val="80000"/>
              </a:lnSpc>
            </a:pPr>
            <a:r>
              <a:rPr kumimoji="0" lang="en-US" sz="2400" b="1" smtClean="0">
                <a:cs typeface="Arial" panose="020B0604020202020204" pitchFamily="34" charset="0"/>
              </a:rPr>
              <a:t>Reporting: Mandatory for derivatives</a:t>
            </a:r>
          </a:p>
        </p:txBody>
      </p:sp>
      <p:sp>
        <p:nvSpPr>
          <p:cNvPr id="6147" name="Rectangle 3"/>
          <p:cNvSpPr>
            <a:spLocks noGrp="1" noChangeArrowheads="1"/>
          </p:cNvSpPr>
          <p:nvPr>
            <p:ph type="subTitle" idx="1"/>
          </p:nvPr>
        </p:nvSpPr>
        <p:spPr>
          <a:xfrm>
            <a:off x="214313" y="1196975"/>
            <a:ext cx="8534400" cy="4975880"/>
          </a:xfrm>
        </p:spPr>
        <p:txBody>
          <a:bodyPr/>
          <a:lstStyle/>
          <a:p>
            <a:pPr algn="l" eaLnBrk="1" hangingPunct="1">
              <a:lnSpc>
                <a:spcPct val="80000"/>
              </a:lnSpc>
            </a:pPr>
            <a:endParaRPr kumimoji="0" lang="en-US" sz="2000" smtClean="0">
              <a:cs typeface="Arial" panose="020B0604020202020204" pitchFamily="34" charset="0"/>
            </a:endParaRPr>
          </a:p>
          <a:p>
            <a:pPr algn="l" eaLnBrk="1" hangingPunct="1">
              <a:lnSpc>
                <a:spcPct val="80000"/>
              </a:lnSpc>
            </a:pPr>
            <a:endParaRPr kumimoji="0" lang="ru-RU" sz="2000" smtClean="0">
              <a:cs typeface="Arial" panose="020B0604020202020204" pitchFamily="34" charset="0"/>
            </a:endParaRPr>
          </a:p>
        </p:txBody>
      </p:sp>
      <p:sp>
        <p:nvSpPr>
          <p:cNvPr id="614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154"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table"/>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5750" y="1190625"/>
            <a:ext cx="63881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p:cNvGraphicFramePr>
            <a:graphicFrameLocks noGrp="1"/>
          </p:cNvGraphicFramePr>
          <p:nvPr>
            <p:extLst>
              <p:ext uri="{D42A27DB-BD31-4B8C-83A1-F6EECF244321}">
                <p14:modId xmlns:p14="http://schemas.microsoft.com/office/powerpoint/2010/main" val="1550671596"/>
              </p:ext>
            </p:extLst>
          </p:nvPr>
        </p:nvGraphicFramePr>
        <p:xfrm>
          <a:off x="6673850" y="1196975"/>
          <a:ext cx="1858963" cy="4176712"/>
        </p:xfrm>
        <a:graphic>
          <a:graphicData uri="http://schemas.openxmlformats.org/drawingml/2006/table">
            <a:tbl>
              <a:tblPr firstRow="1" firstCol="1" bandRow="1"/>
              <a:tblGrid>
                <a:gridCol w="1858963"/>
              </a:tblGrid>
              <a:tr h="478456">
                <a:tc>
                  <a:txBody>
                    <a:bodyPr/>
                    <a:lstStyle/>
                    <a:p>
                      <a:pPr algn="ctr">
                        <a:lnSpc>
                          <a:spcPct val="115000"/>
                        </a:lnSpc>
                        <a:spcAft>
                          <a:spcPts val="0"/>
                        </a:spcAft>
                      </a:pPr>
                      <a:r>
                        <a:rPr lang="en-US" sz="1800" dirty="0">
                          <a:solidFill>
                            <a:srgbClr val="FFFFFF"/>
                          </a:solidFill>
                          <a:effectLst/>
                          <a:latin typeface="Calibri"/>
                          <a:ea typeface="Calibri"/>
                          <a:cs typeface="Times New Roman"/>
                        </a:rPr>
                        <a:t>Russia</a:t>
                      </a:r>
                      <a:endParaRPr lang="ru-RU" sz="1100" dirty="0">
                        <a:effectLst/>
                        <a:latin typeface="Calibri"/>
                        <a:ea typeface="Calibri"/>
                        <a:cs typeface="Times New Roman"/>
                      </a:endParaRPr>
                    </a:p>
                  </a:txBody>
                  <a:tcPr marL="68565" marR="68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1454900">
                <a:tc>
                  <a:txBody>
                    <a:bodyPr/>
                    <a:lstStyle/>
                    <a:p>
                      <a:pPr marL="342900" lvl="0" indent="-342900">
                        <a:lnSpc>
                          <a:spcPct val="115000"/>
                        </a:lnSpc>
                        <a:spcAft>
                          <a:spcPts val="0"/>
                        </a:spcAft>
                        <a:buFont typeface="Symbol"/>
                        <a:buChar char=""/>
                      </a:pPr>
                      <a:r>
                        <a:rPr lang="en-US" sz="1600" dirty="0">
                          <a:solidFill>
                            <a:srgbClr val="17375E"/>
                          </a:solidFill>
                          <a:effectLst/>
                          <a:latin typeface="Calibri"/>
                          <a:ea typeface="Calibri"/>
                          <a:cs typeface="Times New Roman"/>
                        </a:rPr>
                        <a:t>Reporting mandatory from 5NOV2013 for FX SWAPS and REPO</a:t>
                      </a:r>
                      <a:endParaRPr lang="ru-RU" sz="1100" dirty="0">
                        <a:effectLst/>
                        <a:latin typeface="Calibri"/>
                        <a:ea typeface="Calibri"/>
                        <a:cs typeface="Times New Roman"/>
                      </a:endParaRPr>
                    </a:p>
                  </a:txBody>
                  <a:tcPr marL="68565" marR="68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2243356">
                <a:tc>
                  <a:txBody>
                    <a:bodyPr/>
                    <a:lstStyle/>
                    <a:p>
                      <a:pPr marL="342900" lvl="0" indent="-342900">
                        <a:lnSpc>
                          <a:spcPct val="115000"/>
                        </a:lnSpc>
                        <a:spcAft>
                          <a:spcPts val="0"/>
                        </a:spcAft>
                        <a:buFont typeface="Symbol"/>
                        <a:buChar char=""/>
                      </a:pPr>
                      <a:r>
                        <a:rPr lang="en-US" sz="1600" dirty="0">
                          <a:solidFill>
                            <a:srgbClr val="17375E"/>
                          </a:solidFill>
                          <a:effectLst/>
                          <a:latin typeface="Calibri"/>
                          <a:ea typeface="Calibri"/>
                          <a:cs typeface="Times New Roman"/>
                        </a:rPr>
                        <a:t>Reporting mandatory for all FX and OTC </a:t>
                      </a:r>
                      <a:r>
                        <a:rPr lang="en-US" sz="1600" dirty="0" smtClean="0">
                          <a:solidFill>
                            <a:srgbClr val="17375E"/>
                          </a:solidFill>
                          <a:effectLst/>
                          <a:latin typeface="Calibri"/>
                          <a:ea typeface="Calibri"/>
                          <a:cs typeface="Times New Roman"/>
                        </a:rPr>
                        <a:t>Products in </a:t>
                      </a:r>
                      <a:r>
                        <a:rPr lang="en-US" sz="1600" dirty="0" smtClean="0">
                          <a:solidFill>
                            <a:srgbClr val="17375E"/>
                          </a:solidFill>
                          <a:effectLst/>
                          <a:latin typeface="Calibri"/>
                          <a:ea typeface="Calibri"/>
                          <a:cs typeface="Times New Roman"/>
                        </a:rPr>
                        <a:t>2014 (2015?).</a:t>
                      </a:r>
                      <a:endParaRPr lang="en-US" sz="1600" dirty="0" smtClean="0">
                        <a:solidFill>
                          <a:srgbClr val="17375E"/>
                        </a:solidFill>
                        <a:effectLst/>
                        <a:latin typeface="Calibri"/>
                        <a:ea typeface="Calibri"/>
                        <a:cs typeface="Times New Roman"/>
                      </a:endParaRPr>
                    </a:p>
                    <a:p>
                      <a:pPr marL="342900" lvl="0" indent="-342900">
                        <a:lnSpc>
                          <a:spcPct val="115000"/>
                        </a:lnSpc>
                        <a:spcAft>
                          <a:spcPts val="0"/>
                        </a:spcAft>
                        <a:buFont typeface="Symbol"/>
                        <a:buChar char=""/>
                      </a:pPr>
                      <a:r>
                        <a:rPr lang="en-US" sz="1600" b="1" dirty="0" smtClean="0">
                          <a:solidFill>
                            <a:srgbClr val="FF0000"/>
                          </a:solidFill>
                          <a:effectLst/>
                          <a:latin typeface="Calibri"/>
                          <a:ea typeface="Calibri"/>
                          <a:cs typeface="Times New Roman"/>
                        </a:rPr>
                        <a:t>Some</a:t>
                      </a:r>
                      <a:r>
                        <a:rPr lang="en-US" sz="1600" b="1" baseline="0" dirty="0" smtClean="0">
                          <a:solidFill>
                            <a:srgbClr val="FF0000"/>
                          </a:solidFill>
                          <a:effectLst/>
                          <a:latin typeface="Calibri"/>
                          <a:ea typeface="Calibri"/>
                          <a:cs typeface="Times New Roman"/>
                        </a:rPr>
                        <a:t> Internationals stop operations</a:t>
                      </a:r>
                      <a:endParaRPr lang="ru-RU" sz="1100" b="1" dirty="0">
                        <a:solidFill>
                          <a:srgbClr val="FF0000"/>
                        </a:solidFill>
                        <a:effectLst/>
                        <a:latin typeface="Calibri"/>
                        <a:ea typeface="Calibri"/>
                        <a:cs typeface="Times New Roman"/>
                      </a:endParaRPr>
                    </a:p>
                  </a:txBody>
                  <a:tcPr marL="68565" marR="68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
        <p:nvSpPr>
          <p:cNvPr id="2" name="TextBox 1"/>
          <p:cNvSpPr txBox="1"/>
          <p:nvPr/>
        </p:nvSpPr>
        <p:spPr>
          <a:xfrm>
            <a:off x="539750" y="5713413"/>
            <a:ext cx="5814412" cy="369332"/>
          </a:xfrm>
          <a:prstGeom prst="rect">
            <a:avLst/>
          </a:prstGeom>
          <a:noFill/>
        </p:spPr>
        <p:txBody>
          <a:bodyPr wrap="none" rtlCol="0">
            <a:spAutoFit/>
          </a:bodyPr>
          <a:lstStyle/>
          <a:p>
            <a:r>
              <a:rPr lang="en-US" dirty="0" smtClean="0"/>
              <a:t>NSD: </a:t>
            </a:r>
            <a:r>
              <a:rPr lang="ru-RU" dirty="0" smtClean="0"/>
              <a:t>899</a:t>
            </a:r>
            <a:r>
              <a:rPr lang="en-US" dirty="0" smtClean="0"/>
              <a:t> clients (companies and individuals) reported</a:t>
            </a:r>
            <a:r>
              <a:rPr lang="ru-RU" dirty="0" smtClean="0"/>
              <a:t> </a:t>
            </a:r>
            <a:endParaRPr lang="ru-R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85750" y="686733"/>
            <a:ext cx="8678862" cy="479425"/>
          </a:xfrm>
        </p:spPr>
        <p:txBody>
          <a:bodyPr/>
          <a:lstStyle/>
          <a:p>
            <a:pPr algn="ctr" eaLnBrk="1" hangingPunct="1">
              <a:lnSpc>
                <a:spcPct val="80000"/>
              </a:lnSpc>
            </a:pPr>
            <a:r>
              <a:rPr kumimoji="0" lang="en-US" sz="2000" b="1" dirty="0" smtClean="0">
                <a:cs typeface="Arial" panose="020B0604020202020204" pitchFamily="34" charset="0"/>
              </a:rPr>
              <a:t>Reporting in Russia: initially mandatory for all derivatives, </a:t>
            </a:r>
            <a:r>
              <a:rPr kumimoji="0" lang="en-US" sz="2000" b="1" dirty="0" err="1" smtClean="0">
                <a:cs typeface="Arial" panose="020B0604020202020204" pitchFamily="34" charset="0"/>
              </a:rPr>
              <a:t>fx</a:t>
            </a:r>
            <a:r>
              <a:rPr kumimoji="0" lang="en-US" sz="2000" b="1" dirty="0" smtClean="0">
                <a:cs typeface="Arial" panose="020B0604020202020204" pitchFamily="34" charset="0"/>
              </a:rPr>
              <a:t> and repo deals from 25.06.2014</a:t>
            </a:r>
            <a:endParaRPr kumimoji="0" lang="en-US" sz="2000" b="1" dirty="0" smtClean="0">
              <a:cs typeface="Arial" panose="020B0604020202020204" pitchFamily="34" charset="0"/>
            </a:endParaRPr>
          </a:p>
        </p:txBody>
      </p:sp>
      <p:sp>
        <p:nvSpPr>
          <p:cNvPr id="6147" name="Rectangle 3"/>
          <p:cNvSpPr>
            <a:spLocks noGrp="1" noChangeArrowheads="1"/>
          </p:cNvSpPr>
          <p:nvPr>
            <p:ph type="subTitle" idx="1"/>
          </p:nvPr>
        </p:nvSpPr>
        <p:spPr>
          <a:xfrm>
            <a:off x="214313" y="1351241"/>
            <a:ext cx="8534400" cy="4821614"/>
          </a:xfrm>
        </p:spPr>
        <p:txBody>
          <a:bodyPr/>
          <a:lstStyle/>
          <a:p>
            <a:pPr algn="l" eaLnBrk="1" hangingPunct="1">
              <a:lnSpc>
                <a:spcPct val="80000"/>
              </a:lnSpc>
            </a:pPr>
            <a:endParaRPr kumimoji="0" lang="en-US" sz="2000" dirty="0" smtClean="0">
              <a:cs typeface="Arial" panose="020B0604020202020204" pitchFamily="34" charset="0"/>
            </a:endParaRPr>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p:txBody>
      </p:sp>
      <p:sp>
        <p:nvSpPr>
          <p:cNvPr id="614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154"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9750" y="5713413"/>
            <a:ext cx="248786" cy="369332"/>
          </a:xfrm>
          <a:prstGeom prst="rect">
            <a:avLst/>
          </a:prstGeom>
          <a:noFill/>
        </p:spPr>
        <p:txBody>
          <a:bodyPr wrap="none" rtlCol="0">
            <a:spAutoFit/>
          </a:bodyPr>
          <a:lstStyle/>
          <a:p>
            <a:r>
              <a:rPr lang="ru-RU" dirty="0" smtClean="0"/>
              <a:t> </a:t>
            </a:r>
            <a:endParaRPr lang="ru-RU" dirty="0"/>
          </a:p>
        </p:txBody>
      </p:sp>
      <p:sp>
        <p:nvSpPr>
          <p:cNvPr id="3" name="TextBox 2"/>
          <p:cNvSpPr txBox="1"/>
          <p:nvPr/>
        </p:nvSpPr>
        <p:spPr>
          <a:xfrm>
            <a:off x="925881" y="1556792"/>
            <a:ext cx="45719" cy="369332"/>
          </a:xfrm>
          <a:prstGeom prst="rect">
            <a:avLst/>
          </a:prstGeom>
          <a:noFill/>
        </p:spPr>
        <p:txBody>
          <a:bodyPr wrap="square" rtlCol="0">
            <a:spAutoFit/>
          </a:bodyPr>
          <a:lstStyle/>
          <a:p>
            <a:endParaRPr lang="ru-RU" dirty="0"/>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481" y="1492529"/>
            <a:ext cx="8772525" cy="3839883"/>
          </a:xfrm>
          <a:prstGeom prst="rect">
            <a:avLst/>
          </a:prstGeom>
        </p:spPr>
      </p:pic>
    </p:spTree>
    <p:extLst>
      <p:ext uri="{BB962C8B-B14F-4D97-AF65-F5344CB8AC3E}">
        <p14:creationId xmlns:p14="http://schemas.microsoft.com/office/powerpoint/2010/main" val="41265596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85750" y="686733"/>
            <a:ext cx="8678862" cy="479425"/>
          </a:xfrm>
        </p:spPr>
        <p:txBody>
          <a:bodyPr/>
          <a:lstStyle/>
          <a:p>
            <a:pPr algn="ctr" eaLnBrk="1" hangingPunct="1">
              <a:lnSpc>
                <a:spcPct val="80000"/>
              </a:lnSpc>
            </a:pPr>
            <a:r>
              <a:rPr kumimoji="0" lang="en-US" sz="2000" b="1" dirty="0" smtClean="0">
                <a:cs typeface="Arial" panose="020B0604020202020204" pitchFamily="34" charset="0"/>
              </a:rPr>
              <a:t>Reporting in Russia: CBR proposal to have it mandatory for all derivatives, </a:t>
            </a:r>
            <a:r>
              <a:rPr kumimoji="0" lang="en-US" sz="2000" b="1" dirty="0" err="1" smtClean="0">
                <a:cs typeface="Arial" panose="020B0604020202020204" pitchFamily="34" charset="0"/>
              </a:rPr>
              <a:t>fx</a:t>
            </a:r>
            <a:r>
              <a:rPr kumimoji="0" lang="en-US" sz="2000" b="1" dirty="0" smtClean="0">
                <a:cs typeface="Arial" panose="020B0604020202020204" pitchFamily="34" charset="0"/>
              </a:rPr>
              <a:t> and repo deals from 01.01.2015</a:t>
            </a:r>
            <a:endParaRPr kumimoji="0" lang="en-US" sz="2000" b="1" dirty="0" smtClean="0">
              <a:cs typeface="Arial" panose="020B0604020202020204" pitchFamily="34" charset="0"/>
            </a:endParaRPr>
          </a:p>
        </p:txBody>
      </p:sp>
      <p:sp>
        <p:nvSpPr>
          <p:cNvPr id="6147" name="Rectangle 3"/>
          <p:cNvSpPr>
            <a:spLocks noGrp="1" noChangeArrowheads="1"/>
          </p:cNvSpPr>
          <p:nvPr>
            <p:ph type="subTitle" idx="1"/>
          </p:nvPr>
        </p:nvSpPr>
        <p:spPr>
          <a:xfrm>
            <a:off x="214313" y="1351241"/>
            <a:ext cx="8534400" cy="4821614"/>
          </a:xfrm>
        </p:spPr>
        <p:txBody>
          <a:bodyPr/>
          <a:lstStyle/>
          <a:p>
            <a:pPr algn="l" eaLnBrk="1" hangingPunct="1">
              <a:lnSpc>
                <a:spcPct val="80000"/>
              </a:lnSpc>
            </a:pPr>
            <a:endParaRPr kumimoji="0" lang="en-US" sz="2000" dirty="0" smtClean="0">
              <a:cs typeface="Arial" panose="020B0604020202020204" pitchFamily="34" charset="0"/>
            </a:endParaRPr>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p:txBody>
      </p:sp>
      <p:sp>
        <p:nvSpPr>
          <p:cNvPr id="614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154"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9750" y="5713413"/>
            <a:ext cx="248786" cy="369332"/>
          </a:xfrm>
          <a:prstGeom prst="rect">
            <a:avLst/>
          </a:prstGeom>
          <a:noFill/>
        </p:spPr>
        <p:txBody>
          <a:bodyPr wrap="none" rtlCol="0">
            <a:spAutoFit/>
          </a:bodyPr>
          <a:lstStyle/>
          <a:p>
            <a:r>
              <a:rPr lang="ru-RU" dirty="0" smtClean="0"/>
              <a:t> </a:t>
            </a:r>
            <a:endParaRPr lang="ru-RU" dirty="0"/>
          </a:p>
        </p:txBody>
      </p:sp>
      <p:sp>
        <p:nvSpPr>
          <p:cNvPr id="3" name="TextBox 2"/>
          <p:cNvSpPr txBox="1"/>
          <p:nvPr/>
        </p:nvSpPr>
        <p:spPr>
          <a:xfrm>
            <a:off x="925881" y="1556792"/>
            <a:ext cx="45719" cy="369332"/>
          </a:xfrm>
          <a:prstGeom prst="rect">
            <a:avLst/>
          </a:prstGeom>
          <a:noFill/>
        </p:spPr>
        <p:txBody>
          <a:bodyPr wrap="square" rtlCol="0">
            <a:spAutoFit/>
          </a:bodyPr>
          <a:lstStyle/>
          <a:p>
            <a:endParaRPr lang="ru-RU" dirty="0"/>
          </a:p>
        </p:txBody>
      </p:sp>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9650" y="1351240"/>
            <a:ext cx="7508758" cy="3805951"/>
          </a:xfrm>
          <a:prstGeom prst="rect">
            <a:avLst/>
          </a:prstGeom>
        </p:spPr>
      </p:pic>
    </p:spTree>
    <p:extLst>
      <p:ext uri="{BB962C8B-B14F-4D97-AF65-F5344CB8AC3E}">
        <p14:creationId xmlns:p14="http://schemas.microsoft.com/office/powerpoint/2010/main" val="25581669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313" y="717550"/>
            <a:ext cx="8678862" cy="479425"/>
          </a:xfrm>
        </p:spPr>
        <p:txBody>
          <a:bodyPr/>
          <a:lstStyle/>
          <a:p>
            <a:pPr algn="ctr" eaLnBrk="1" hangingPunct="1">
              <a:lnSpc>
                <a:spcPct val="80000"/>
              </a:lnSpc>
            </a:pPr>
            <a:r>
              <a:rPr kumimoji="0" lang="en-US" sz="2400" b="1" dirty="0" smtClean="0">
                <a:cs typeface="Arial" panose="020B0604020202020204" pitchFamily="34" charset="0"/>
              </a:rPr>
              <a:t>Reporting in Russia: non residents</a:t>
            </a:r>
            <a:endParaRPr kumimoji="0" lang="en-US" sz="2400" b="1" dirty="0" smtClean="0">
              <a:cs typeface="Arial" panose="020B0604020202020204" pitchFamily="34" charset="0"/>
            </a:endParaRPr>
          </a:p>
        </p:txBody>
      </p:sp>
      <p:sp>
        <p:nvSpPr>
          <p:cNvPr id="6147" name="Rectangle 3"/>
          <p:cNvSpPr>
            <a:spLocks noGrp="1" noChangeArrowheads="1"/>
          </p:cNvSpPr>
          <p:nvPr>
            <p:ph type="subTitle" idx="1"/>
          </p:nvPr>
        </p:nvSpPr>
        <p:spPr>
          <a:xfrm>
            <a:off x="214313" y="1196975"/>
            <a:ext cx="8534400" cy="4975880"/>
          </a:xfrm>
        </p:spPr>
        <p:txBody>
          <a:bodyPr/>
          <a:lstStyle/>
          <a:p>
            <a:pPr algn="l" eaLnBrk="1" hangingPunct="1">
              <a:lnSpc>
                <a:spcPct val="80000"/>
              </a:lnSpc>
            </a:pPr>
            <a:endParaRPr kumimoji="0" lang="en-US" sz="2000" dirty="0" smtClean="0">
              <a:cs typeface="Arial" panose="020B0604020202020204" pitchFamily="34" charset="0"/>
            </a:endParaRPr>
          </a:p>
          <a:p>
            <a:pPr algn="l" eaLnBrk="1" hangingPunct="1">
              <a:lnSpc>
                <a:spcPct val="80000"/>
              </a:lnSpc>
            </a:pPr>
            <a:endParaRPr kumimoji="0" lang="en-US" sz="2000" dirty="0">
              <a:cs typeface="Arial" panose="020B0604020202020204" pitchFamily="34" charset="0"/>
            </a:endParaRPr>
          </a:p>
          <a:p>
            <a:pPr algn="l" eaLnBrk="1" hangingPunct="1">
              <a:lnSpc>
                <a:spcPct val="80000"/>
              </a:lnSpc>
            </a:pPr>
            <a:r>
              <a:rPr kumimoji="0" lang="en-US" sz="2000" dirty="0" smtClean="0">
                <a:cs typeface="Arial" panose="020B0604020202020204" pitchFamily="34" charset="0"/>
              </a:rPr>
              <a:t>The CBR proposal states that for foreign participants reporting to Russian repository is NOT mandatory: it is a right and not an obligation:</a:t>
            </a:r>
          </a:p>
          <a:p>
            <a:pPr algn="l" eaLnBrk="1" hangingPunct="1">
              <a:lnSpc>
                <a:spcPct val="80000"/>
              </a:lnSpc>
            </a:pPr>
            <a:endParaRPr kumimoji="0" lang="en-US" sz="2000" dirty="0">
              <a:cs typeface="Arial" panose="020B0604020202020204" pitchFamily="34" charset="0"/>
            </a:endParaRPr>
          </a:p>
          <a:p>
            <a:pPr algn="l" eaLnBrk="1" hangingPunct="1">
              <a:lnSpc>
                <a:spcPct val="80000"/>
              </a:lnSpc>
            </a:pPr>
            <a:r>
              <a:rPr kumimoji="0" lang="en-US" sz="2000" i="1" dirty="0" smtClean="0">
                <a:cs typeface="Arial" panose="020B0604020202020204" pitchFamily="34" charset="0"/>
              </a:rPr>
              <a:t>“If one side of master agreement is foreign legal entity then repository service for such an agreement could be provided to the second side of the agreement (Russian legal entity) regardless providing service to foreign side of agreement.”</a:t>
            </a:r>
            <a:endParaRPr kumimoji="0" lang="en-US" sz="2000" i="1" dirty="0" smtClean="0">
              <a:cs typeface="Arial" panose="020B0604020202020204" pitchFamily="34" charset="0"/>
            </a:endParaRPr>
          </a:p>
          <a:p>
            <a:endParaRPr lang="en-US" sz="1200" dirty="0" smtClean="0"/>
          </a:p>
          <a:p>
            <a:endParaRPr lang="en-US" sz="1200" dirty="0"/>
          </a:p>
          <a:p>
            <a:endParaRPr lang="en-US" sz="1200" dirty="0" smtClean="0"/>
          </a:p>
          <a:p>
            <a:endParaRPr lang="en-US" sz="1200" dirty="0"/>
          </a:p>
        </p:txBody>
      </p:sp>
      <p:sp>
        <p:nvSpPr>
          <p:cNvPr id="6148"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154"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9750" y="5713413"/>
            <a:ext cx="248786" cy="369332"/>
          </a:xfrm>
          <a:prstGeom prst="rect">
            <a:avLst/>
          </a:prstGeom>
          <a:noFill/>
        </p:spPr>
        <p:txBody>
          <a:bodyPr wrap="none" rtlCol="0">
            <a:spAutoFit/>
          </a:bodyPr>
          <a:lstStyle/>
          <a:p>
            <a:r>
              <a:rPr lang="ru-RU" dirty="0" smtClean="0"/>
              <a:t> </a:t>
            </a:r>
            <a:endParaRPr lang="ru-RU" dirty="0"/>
          </a:p>
        </p:txBody>
      </p:sp>
      <p:sp>
        <p:nvSpPr>
          <p:cNvPr id="3" name="TextBox 2"/>
          <p:cNvSpPr txBox="1"/>
          <p:nvPr/>
        </p:nvSpPr>
        <p:spPr>
          <a:xfrm>
            <a:off x="925881" y="1556792"/>
            <a:ext cx="45719" cy="369332"/>
          </a:xfrm>
          <a:prstGeom prst="rect">
            <a:avLst/>
          </a:prstGeom>
          <a:noFill/>
        </p:spPr>
        <p:txBody>
          <a:bodyPr wrap="square" rtlCol="0">
            <a:spAutoFit/>
          </a:bodyPr>
          <a:lstStyle/>
          <a:p>
            <a:endParaRPr lang="ru-RU" dirty="0"/>
          </a:p>
        </p:txBody>
      </p:sp>
    </p:spTree>
    <p:extLst>
      <p:ext uri="{BB962C8B-B14F-4D97-AF65-F5344CB8AC3E}">
        <p14:creationId xmlns:p14="http://schemas.microsoft.com/office/powerpoint/2010/main" val="36339387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14313" y="501650"/>
            <a:ext cx="8678862" cy="406400"/>
          </a:xfrm>
        </p:spPr>
        <p:txBody>
          <a:bodyPr/>
          <a:lstStyle/>
          <a:p>
            <a:pPr algn="ctr" eaLnBrk="1" hangingPunct="1">
              <a:lnSpc>
                <a:spcPct val="80000"/>
              </a:lnSpc>
            </a:pPr>
            <a:r>
              <a:rPr kumimoji="0" lang="en-US" sz="2000" b="1" smtClean="0">
                <a:cs typeface="Arial" panose="020B0604020202020204" pitchFamily="34" charset="0"/>
              </a:rPr>
              <a:t>Clearing: OTC  Central Clearing and Exemptions for FX SWAPS</a:t>
            </a:r>
          </a:p>
        </p:txBody>
      </p:sp>
      <p:sp>
        <p:nvSpPr>
          <p:cNvPr id="7171" name="Rectangle 3"/>
          <p:cNvSpPr>
            <a:spLocks noGrp="1" noChangeArrowheads="1"/>
          </p:cNvSpPr>
          <p:nvPr>
            <p:ph type="subTitle" idx="1"/>
          </p:nvPr>
        </p:nvSpPr>
        <p:spPr>
          <a:xfrm>
            <a:off x="214313" y="1052513"/>
            <a:ext cx="8534400" cy="4608512"/>
          </a:xfrm>
        </p:spPr>
        <p:txBody>
          <a:bodyPr/>
          <a:lstStyle/>
          <a:p>
            <a:pPr algn="l" eaLnBrk="1" hangingPunct="1">
              <a:lnSpc>
                <a:spcPct val="80000"/>
              </a:lnSpc>
            </a:pPr>
            <a:endParaRPr kumimoji="0" lang="en-US" sz="2000" smtClean="0">
              <a:cs typeface="Arial" panose="020B0604020202020204" pitchFamily="34" charset="0"/>
            </a:endParaRPr>
          </a:p>
          <a:p>
            <a:pPr algn="l" eaLnBrk="1" hangingPunct="1">
              <a:lnSpc>
                <a:spcPct val="80000"/>
              </a:lnSpc>
            </a:pPr>
            <a:endParaRPr kumimoji="0" lang="ru-RU" sz="2000" smtClean="0">
              <a:cs typeface="Arial" panose="020B0604020202020204" pitchFamily="34" charset="0"/>
            </a:endParaRPr>
          </a:p>
        </p:txBody>
      </p:sp>
      <p:sp>
        <p:nvSpPr>
          <p:cNvPr id="7172"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717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178"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table"/>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246188"/>
            <a:ext cx="6202363" cy="431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Таблица 1"/>
          <p:cNvGraphicFramePr>
            <a:graphicFrameLocks noGrp="1"/>
          </p:cNvGraphicFramePr>
          <p:nvPr>
            <p:extLst>
              <p:ext uri="{D42A27DB-BD31-4B8C-83A1-F6EECF244321}">
                <p14:modId xmlns:p14="http://schemas.microsoft.com/office/powerpoint/2010/main" val="3246394142"/>
              </p:ext>
            </p:extLst>
          </p:nvPr>
        </p:nvGraphicFramePr>
        <p:xfrm>
          <a:off x="6659563" y="1246188"/>
          <a:ext cx="1944687" cy="4311650"/>
        </p:xfrm>
        <a:graphic>
          <a:graphicData uri="http://schemas.openxmlformats.org/drawingml/2006/table">
            <a:tbl>
              <a:tblPr firstRow="1" firstCol="1" bandRow="1"/>
              <a:tblGrid>
                <a:gridCol w="1944687"/>
              </a:tblGrid>
              <a:tr h="400837">
                <a:tc>
                  <a:txBody>
                    <a:bodyPr/>
                    <a:lstStyle/>
                    <a:p>
                      <a:pPr algn="ctr">
                        <a:lnSpc>
                          <a:spcPct val="115000"/>
                        </a:lnSpc>
                        <a:spcAft>
                          <a:spcPts val="0"/>
                        </a:spcAft>
                      </a:pPr>
                      <a:r>
                        <a:rPr lang="en-US" sz="1800" dirty="0">
                          <a:solidFill>
                            <a:srgbClr val="FFFFFF"/>
                          </a:solidFill>
                          <a:effectLst/>
                          <a:latin typeface="Calibri"/>
                          <a:ea typeface="Calibri"/>
                          <a:cs typeface="Times New Roman"/>
                        </a:rPr>
                        <a:t>Russia</a:t>
                      </a:r>
                      <a:endParaRPr lang="ru-RU" sz="1100" dirty="0">
                        <a:effectLst/>
                        <a:latin typeface="Calibri"/>
                        <a:ea typeface="Calibri"/>
                        <a:cs typeface="Times New Roman"/>
                      </a:endParaRPr>
                    </a:p>
                  </a:txBody>
                  <a:tcPr marL="68597" marR="68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1834319">
                <a:tc>
                  <a:txBody>
                    <a:bodyPr/>
                    <a:lstStyle/>
                    <a:p>
                      <a:pPr marL="342900" lvl="0" indent="-342900">
                        <a:lnSpc>
                          <a:spcPct val="115000"/>
                        </a:lnSpc>
                        <a:spcAft>
                          <a:spcPts val="0"/>
                        </a:spcAft>
                        <a:buFont typeface="Symbol"/>
                        <a:buChar char=""/>
                      </a:pPr>
                      <a:r>
                        <a:rPr lang="en-US" sz="1600" dirty="0">
                          <a:solidFill>
                            <a:srgbClr val="17375E"/>
                          </a:solidFill>
                          <a:effectLst/>
                          <a:latin typeface="Calibri"/>
                          <a:ea typeface="Calibri"/>
                          <a:cs typeface="Times New Roman"/>
                        </a:rPr>
                        <a:t>OTC clearing by </a:t>
                      </a:r>
                      <a:r>
                        <a:rPr lang="en-US" sz="1600" dirty="0" smtClean="0">
                          <a:solidFill>
                            <a:srgbClr val="17375E"/>
                          </a:solidFill>
                          <a:effectLst/>
                          <a:latin typeface="Calibri"/>
                          <a:ea typeface="Calibri"/>
                          <a:cs typeface="Times New Roman"/>
                        </a:rPr>
                        <a:t>NCC</a:t>
                      </a:r>
                      <a:r>
                        <a:rPr lang="en-US" sz="1600" baseline="0" dirty="0" smtClean="0">
                          <a:solidFill>
                            <a:srgbClr val="17375E"/>
                          </a:solidFill>
                          <a:effectLst/>
                          <a:latin typeface="Calibri"/>
                          <a:ea typeface="Calibri"/>
                          <a:cs typeface="Times New Roman"/>
                        </a:rPr>
                        <a:t> </a:t>
                      </a:r>
                      <a:r>
                        <a:rPr lang="en-US" sz="1600" dirty="0" smtClean="0">
                          <a:solidFill>
                            <a:srgbClr val="17375E"/>
                          </a:solidFill>
                          <a:effectLst/>
                          <a:latin typeface="Calibri"/>
                          <a:ea typeface="Calibri"/>
                          <a:cs typeface="Times New Roman"/>
                        </a:rPr>
                        <a:t>started</a:t>
                      </a:r>
                      <a:r>
                        <a:rPr lang="en-US" sz="1600" baseline="0" dirty="0" smtClean="0">
                          <a:solidFill>
                            <a:srgbClr val="17375E"/>
                          </a:solidFill>
                          <a:effectLst/>
                          <a:latin typeface="Calibri"/>
                          <a:ea typeface="Calibri"/>
                          <a:cs typeface="Times New Roman"/>
                        </a:rPr>
                        <a:t> in 2013.</a:t>
                      </a:r>
                      <a:endParaRPr lang="ru-RU" sz="1100" dirty="0">
                        <a:effectLst/>
                        <a:latin typeface="Calibri"/>
                        <a:ea typeface="Calibri"/>
                        <a:cs typeface="Times New Roman"/>
                      </a:endParaRPr>
                    </a:p>
                  </a:txBody>
                  <a:tcPr marL="68597" marR="68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2076494">
                <a:tc>
                  <a:txBody>
                    <a:bodyPr/>
                    <a:lstStyle/>
                    <a:p>
                      <a:pPr marL="342900" lvl="0" indent="-342900">
                        <a:lnSpc>
                          <a:spcPct val="115000"/>
                        </a:lnSpc>
                        <a:spcAft>
                          <a:spcPts val="0"/>
                        </a:spcAft>
                        <a:buFont typeface="Symbol"/>
                        <a:buChar char=""/>
                      </a:pPr>
                      <a:r>
                        <a:rPr lang="en-US" sz="1600" dirty="0">
                          <a:solidFill>
                            <a:srgbClr val="17375E"/>
                          </a:solidFill>
                          <a:effectLst/>
                          <a:latin typeface="Calibri"/>
                          <a:ea typeface="Calibri"/>
                          <a:cs typeface="Times New Roman"/>
                        </a:rPr>
                        <a:t>CBR have plans to make OTC clearing </a:t>
                      </a:r>
                      <a:r>
                        <a:rPr lang="en-US" sz="1600" dirty="0" smtClean="0">
                          <a:solidFill>
                            <a:srgbClr val="17375E"/>
                          </a:solidFill>
                          <a:effectLst/>
                          <a:latin typeface="Calibri"/>
                          <a:ea typeface="Calibri"/>
                          <a:cs typeface="Times New Roman"/>
                        </a:rPr>
                        <a:t>mandatory</a:t>
                      </a:r>
                      <a:r>
                        <a:rPr lang="en-US" sz="1600" baseline="0" dirty="0" smtClean="0">
                          <a:solidFill>
                            <a:srgbClr val="17375E"/>
                          </a:solidFill>
                          <a:effectLst/>
                          <a:latin typeface="Calibri"/>
                          <a:ea typeface="Calibri"/>
                          <a:cs typeface="Times New Roman"/>
                        </a:rPr>
                        <a:t> because of </a:t>
                      </a:r>
                      <a:r>
                        <a:rPr lang="en-US" sz="1600" baseline="0" dirty="0" smtClean="0">
                          <a:solidFill>
                            <a:srgbClr val="17375E"/>
                          </a:solidFill>
                          <a:effectLst/>
                          <a:latin typeface="Calibri"/>
                          <a:ea typeface="Calibri"/>
                          <a:cs typeface="Times New Roman"/>
                        </a:rPr>
                        <a:t>G20 (targeted as June 2015)</a:t>
                      </a:r>
                      <a:endParaRPr lang="ru-RU" sz="1100" dirty="0">
                        <a:effectLst/>
                        <a:latin typeface="Calibri"/>
                        <a:ea typeface="Calibri"/>
                        <a:cs typeface="Times New Roman"/>
                      </a:endParaRPr>
                    </a:p>
                  </a:txBody>
                  <a:tcPr marL="68597" marR="68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14313" y="501650"/>
            <a:ext cx="8678862" cy="406400"/>
          </a:xfrm>
        </p:spPr>
        <p:txBody>
          <a:bodyPr/>
          <a:lstStyle/>
          <a:p>
            <a:pPr algn="ctr" eaLnBrk="1" hangingPunct="1">
              <a:lnSpc>
                <a:spcPct val="80000"/>
              </a:lnSpc>
            </a:pPr>
            <a:r>
              <a:rPr kumimoji="0" lang="en-US" sz="2000" b="1" smtClean="0">
                <a:cs typeface="Arial" panose="020B0604020202020204" pitchFamily="34" charset="0"/>
              </a:rPr>
              <a:t>Execution: SEF, Algo /HFT regulation, Best Execution</a:t>
            </a:r>
          </a:p>
        </p:txBody>
      </p:sp>
      <p:sp>
        <p:nvSpPr>
          <p:cNvPr id="8195" name="Rectangle 3"/>
          <p:cNvSpPr>
            <a:spLocks noGrp="1" noChangeArrowheads="1"/>
          </p:cNvSpPr>
          <p:nvPr>
            <p:ph type="subTitle" idx="1"/>
          </p:nvPr>
        </p:nvSpPr>
        <p:spPr>
          <a:xfrm>
            <a:off x="214313" y="1052513"/>
            <a:ext cx="8534400" cy="4608512"/>
          </a:xfrm>
        </p:spPr>
        <p:txBody>
          <a:bodyPr/>
          <a:lstStyle/>
          <a:p>
            <a:pPr algn="l" eaLnBrk="1" hangingPunct="1">
              <a:lnSpc>
                <a:spcPct val="80000"/>
              </a:lnSpc>
            </a:pPr>
            <a:endParaRPr kumimoji="0" lang="en-US" sz="2000" smtClean="0">
              <a:cs typeface="Arial" panose="020B0604020202020204" pitchFamily="34" charset="0"/>
            </a:endParaRPr>
          </a:p>
          <a:p>
            <a:pPr algn="l" eaLnBrk="1" hangingPunct="1">
              <a:lnSpc>
                <a:spcPct val="80000"/>
              </a:lnSpc>
            </a:pPr>
            <a:endParaRPr kumimoji="0" lang="ru-RU" sz="2000" smtClean="0">
              <a:cs typeface="Arial" panose="020B0604020202020204" pitchFamily="34" charset="0"/>
            </a:endParaRPr>
          </a:p>
        </p:txBody>
      </p:sp>
      <p:sp>
        <p:nvSpPr>
          <p:cNvPr id="8196" name="Text Box 8"/>
          <p:cNvSpPr txBox="1">
            <a:spLocks noChangeArrowheads="1"/>
          </p:cNvSpPr>
          <p:nvPr/>
        </p:nvSpPr>
        <p:spPr bwMode="auto">
          <a:xfrm>
            <a:off x="447675" y="276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Verdana" panose="020B0604030504040204" pitchFamily="34" charset="0"/>
            </a:endParaRPr>
          </a:p>
        </p:txBody>
      </p:sp>
      <p:pic>
        <p:nvPicPr>
          <p:cNvPr id="819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71438"/>
            <a:ext cx="27828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2" descr="ACI_Logo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572125"/>
            <a:ext cx="13271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Text Box 11"/>
          <p:cNvSpPr txBox="1">
            <a:spLocks noChangeArrowheads="1"/>
          </p:cNvSpPr>
          <p:nvPr/>
        </p:nvSpPr>
        <p:spPr bwMode="auto">
          <a:xfrm>
            <a:off x="214313" y="6429375"/>
            <a:ext cx="7143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i="1" dirty="0" smtClean="0">
                <a:solidFill>
                  <a:srgbClr val="4E4A98"/>
                </a:solidFill>
                <a:latin typeface="Verdana" panose="020B0604030504040204" pitchFamily="34" charset="0"/>
              </a:rPr>
              <a:t>15</a:t>
            </a:r>
            <a:r>
              <a:rPr lang="en-US" sz="1400" b="1" i="1" baseline="30000" dirty="0" smtClean="0">
                <a:solidFill>
                  <a:srgbClr val="4E4A98"/>
                </a:solidFill>
                <a:latin typeface="Verdana" panose="020B0604030504040204" pitchFamily="34" charset="0"/>
              </a:rPr>
              <a:t>th</a:t>
            </a:r>
            <a:r>
              <a:rPr lang="en-US" sz="1400" b="1" i="1" dirty="0" smtClean="0">
                <a:solidFill>
                  <a:srgbClr val="4E4A98"/>
                </a:solidFill>
                <a:latin typeface="Verdana" panose="020B0604030504040204" pitchFamily="34" charset="0"/>
              </a:rPr>
              <a:t> International Ruble Settlement Forum, London, 13.05.2014</a:t>
            </a:r>
            <a:endParaRPr lang="ru-RU" sz="1400" b="1" i="1" dirty="0" smtClean="0">
              <a:solidFill>
                <a:srgbClr val="4E4A98"/>
              </a:solidFill>
              <a:latin typeface="Verdana" panose="020B0604030504040204" pitchFamily="34" charset="0"/>
            </a:endParaRPr>
          </a:p>
          <a:p>
            <a:pPr eaLnBrk="1" hangingPunct="1"/>
            <a:endParaRPr lang="ru-RU" sz="1400" b="1" i="1" dirty="0">
              <a:solidFill>
                <a:srgbClr val="4E4A98"/>
              </a:solidFill>
              <a:latin typeface="Verdana" panose="020B0604030504040204" pitchFamily="34" charset="0"/>
            </a:endParaRPr>
          </a:p>
        </p:txBody>
      </p:sp>
      <p:cxnSp>
        <p:nvCxnSpPr>
          <p:cNvPr id="12" name="Прямая соединительная линия 11"/>
          <p:cNvCxnSpPr/>
          <p:nvPr/>
        </p:nvCxnSpPr>
        <p:spPr>
          <a:xfrm>
            <a:off x="142875" y="500063"/>
            <a:ext cx="8786813"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5750" y="6357938"/>
            <a:ext cx="6518275" cy="238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202" name="Picture 12" descr="NV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888" y="5949950"/>
            <a:ext cx="7270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table"/>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052513"/>
            <a:ext cx="6130925"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p:cNvGraphicFramePr>
            <a:graphicFrameLocks noGrp="1"/>
          </p:cNvGraphicFramePr>
          <p:nvPr>
            <p:extLst>
              <p:ext uri="{D42A27DB-BD31-4B8C-83A1-F6EECF244321}">
                <p14:modId xmlns:p14="http://schemas.microsoft.com/office/powerpoint/2010/main" val="1929286197"/>
              </p:ext>
            </p:extLst>
          </p:nvPr>
        </p:nvGraphicFramePr>
        <p:xfrm>
          <a:off x="6588125" y="1052514"/>
          <a:ext cx="1838325" cy="4464719"/>
        </p:xfrm>
        <a:graphic>
          <a:graphicData uri="http://schemas.openxmlformats.org/drawingml/2006/table">
            <a:tbl>
              <a:tblPr firstRow="1" firstCol="1" bandRow="1"/>
              <a:tblGrid>
                <a:gridCol w="1838325"/>
              </a:tblGrid>
              <a:tr h="503116">
                <a:tc>
                  <a:txBody>
                    <a:bodyPr/>
                    <a:lstStyle/>
                    <a:p>
                      <a:pPr algn="ctr">
                        <a:lnSpc>
                          <a:spcPct val="115000"/>
                        </a:lnSpc>
                        <a:spcAft>
                          <a:spcPts val="0"/>
                        </a:spcAft>
                      </a:pPr>
                      <a:r>
                        <a:rPr lang="en-US" sz="1800" dirty="0">
                          <a:solidFill>
                            <a:srgbClr val="FFFFFF"/>
                          </a:solidFill>
                          <a:effectLst/>
                          <a:latin typeface="Calibri"/>
                          <a:ea typeface="Calibri"/>
                          <a:cs typeface="Times New Roman"/>
                        </a:rPr>
                        <a:t>Russia</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2588700">
                <a:tc>
                  <a:txBody>
                    <a:bodyPr/>
                    <a:lstStyle/>
                    <a:p>
                      <a:pPr marL="342900" lvl="0" indent="-342900">
                        <a:lnSpc>
                          <a:spcPct val="115000"/>
                        </a:lnSpc>
                        <a:spcAft>
                          <a:spcPts val="0"/>
                        </a:spcAft>
                        <a:buFont typeface="Symbol"/>
                        <a:buChar char=""/>
                      </a:pPr>
                      <a:r>
                        <a:rPr lang="en-US" sz="1600" dirty="0">
                          <a:solidFill>
                            <a:srgbClr val="17375E"/>
                          </a:solidFill>
                          <a:effectLst/>
                          <a:latin typeface="Calibri"/>
                          <a:ea typeface="Calibri"/>
                          <a:cs typeface="Times New Roman"/>
                        </a:rPr>
                        <a:t>HFT regulation managed by Moscow Exchange </a:t>
                      </a:r>
                      <a:r>
                        <a:rPr lang="en-US" sz="1600" dirty="0" smtClean="0">
                          <a:solidFill>
                            <a:srgbClr val="17375E"/>
                          </a:solidFill>
                          <a:effectLst/>
                          <a:latin typeface="Calibri"/>
                          <a:ea typeface="Calibri"/>
                          <a:cs typeface="Times New Roman"/>
                        </a:rPr>
                        <a:t>Tariffs</a:t>
                      </a:r>
                    </a:p>
                    <a:p>
                      <a:pPr marL="342900" lvl="0" indent="-342900">
                        <a:lnSpc>
                          <a:spcPct val="115000"/>
                        </a:lnSpc>
                        <a:spcAft>
                          <a:spcPts val="0"/>
                        </a:spcAft>
                        <a:buFont typeface="Symbol"/>
                        <a:buChar char=""/>
                      </a:pPr>
                      <a:r>
                        <a:rPr lang="en-US" sz="1600" dirty="0" smtClean="0">
                          <a:solidFill>
                            <a:srgbClr val="17375E"/>
                          </a:solidFill>
                          <a:effectLst/>
                          <a:latin typeface="Calibri"/>
                          <a:ea typeface="Calibri"/>
                          <a:cs typeface="Times New Roman"/>
                        </a:rPr>
                        <a:t>Working group of Exchange Council was created</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372903">
                <a:tc>
                  <a:txBody>
                    <a:bodyPr/>
                    <a:lstStyle/>
                    <a:p>
                      <a:pPr marL="342900" lvl="0" indent="-342900">
                        <a:lnSpc>
                          <a:spcPct val="115000"/>
                        </a:lnSpc>
                        <a:spcAft>
                          <a:spcPts val="0"/>
                        </a:spcAft>
                        <a:buFont typeface="Symbol"/>
                        <a:buChar char=""/>
                      </a:pPr>
                      <a:r>
                        <a:rPr lang="en-US" sz="1600" dirty="0">
                          <a:solidFill>
                            <a:srgbClr val="17375E"/>
                          </a:solidFill>
                          <a:effectLst/>
                          <a:latin typeface="Calibri"/>
                          <a:ea typeface="Calibri"/>
                          <a:cs typeface="Times New Roman"/>
                        </a:rPr>
                        <a:t>No sign of state regulation</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Водяные знаки">
  <a:themeElements>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22351</TotalTime>
  <Words>996</Words>
  <Application>Microsoft Office PowerPoint</Application>
  <PresentationFormat>Экран (4:3)</PresentationFormat>
  <Paragraphs>124</Paragraphs>
  <Slides>12</Slides>
  <Notes>12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Wingdings</vt:lpstr>
      <vt:lpstr>Calibri</vt:lpstr>
      <vt:lpstr>Times New Roman</vt:lpstr>
      <vt:lpstr>Verdana</vt:lpstr>
      <vt:lpstr>Symbol</vt:lpstr>
      <vt:lpstr>Водяные знаки</vt:lpstr>
      <vt:lpstr>Update on Russian financial markets regulation: reflection of global changes in the local agenda and future proposals</vt:lpstr>
      <vt:lpstr>ACI –The Financial Markets Association research</vt:lpstr>
      <vt:lpstr>Dodd-Frank, EMIR – gives new standards to execution, clearing and reporting</vt:lpstr>
      <vt:lpstr>Reporting: Mandatory for derivatives</vt:lpstr>
      <vt:lpstr>Reporting in Russia: initially mandatory for all derivatives, fx and repo deals from 25.06.2014</vt:lpstr>
      <vt:lpstr>Reporting in Russia: CBR proposal to have it mandatory for all derivatives, fx and repo deals from 01.01.2015</vt:lpstr>
      <vt:lpstr>Reporting in Russia: non residents</vt:lpstr>
      <vt:lpstr>Clearing: OTC  Central Clearing and Exemptions for FX SWAPS</vt:lpstr>
      <vt:lpstr>Execution: SEF, Algo /HFT regulation, Best Execution</vt:lpstr>
      <vt:lpstr>FX fixing scandals</vt:lpstr>
      <vt:lpstr>Future proposals for Russia </vt:lpstr>
      <vt:lpstr>ACI Russia General Assembly 2014 </vt:lpstr>
    </vt:vector>
  </TitlesOfParts>
  <Company>JSCB"METALLINVESTBANK"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RSA</dc:creator>
  <cp:lastModifiedBy>Учетная запись Майкрософт</cp:lastModifiedBy>
  <cp:revision>149</cp:revision>
  <cp:lastPrinted>2013-10-14T19:38:22Z</cp:lastPrinted>
  <dcterms:created xsi:type="dcterms:W3CDTF">2006-10-23T15:03:36Z</dcterms:created>
  <dcterms:modified xsi:type="dcterms:W3CDTF">2014-05-18T22:00:00Z</dcterms:modified>
</cp:coreProperties>
</file>