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17"/>
  </p:notesMasterIdLst>
  <p:handoutMasterIdLst>
    <p:handoutMasterId r:id="rId18"/>
  </p:handoutMasterIdLst>
  <p:sldIdLst>
    <p:sldId id="257" r:id="rId3"/>
    <p:sldId id="337" r:id="rId4"/>
    <p:sldId id="338" r:id="rId5"/>
    <p:sldId id="343" r:id="rId6"/>
    <p:sldId id="345" r:id="rId7"/>
    <p:sldId id="346" r:id="rId8"/>
    <p:sldId id="350" r:id="rId9"/>
    <p:sldId id="352" r:id="rId10"/>
    <p:sldId id="354" r:id="rId11"/>
    <p:sldId id="355" r:id="rId12"/>
    <p:sldId id="353" r:id="rId13"/>
    <p:sldId id="356" r:id="rId14"/>
    <p:sldId id="359" r:id="rId15"/>
    <p:sldId id="358" r:id="rId16"/>
  </p:sldIdLst>
  <p:sldSz cx="9144000" cy="6858000" type="screen4x3"/>
  <p:notesSz cx="68834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33"/>
    <a:srgbClr val="97233F"/>
    <a:srgbClr val="954A09"/>
    <a:srgbClr val="FFFFFF"/>
    <a:srgbClr val="000000"/>
    <a:srgbClr val="827C34"/>
    <a:srgbClr val="FF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53" autoAdjust="0"/>
    <p:restoredTop sz="94660"/>
  </p:normalViewPr>
  <p:slideViewPr>
    <p:cSldViewPr>
      <p:cViewPr>
        <p:scale>
          <a:sx n="70" d="100"/>
          <a:sy n="70" d="100"/>
        </p:scale>
        <p:origin x="-1182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58" y="2874"/>
      </p:cViewPr>
      <p:guideLst>
        <p:guide orient="horz" pos="3120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43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 smtClean="0"/>
              <a:t>ICAP –Rouble Settlements Forum</a:t>
            </a:r>
          </a:p>
          <a:p>
            <a:pPr>
              <a:defRPr/>
            </a:pPr>
            <a:r>
              <a:rPr lang="en-GB" dirty="0" smtClean="0"/>
              <a:t>London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1143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 smtClean="0"/>
              <a:t>28 April 2009</a:t>
            </a:r>
            <a:endParaRPr lang="en-GB" dirty="0"/>
          </a:p>
        </p:txBody>
      </p:sp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2175" y="8970963"/>
            <a:ext cx="86677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12700" y="9220200"/>
            <a:ext cx="3211513" cy="533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l"/>
            <a:fld id="{24E9B605-A949-4A8F-91E1-4E95325C1470}" type="slidenum">
              <a:rPr lang="en-GB" smtClean="0"/>
              <a:pPr algn="l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55769AF3-0F9E-415C-8E42-EB5D7E6D88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3425E-ECDC-4A5D-B974-55A1C7D0B86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6EAC8-B02E-466D-AAD7-DB47F259F226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39" tIns="47969" rIns="95939" bIns="47969" anchor="b"/>
          <a:lstStyle/>
          <a:p>
            <a:pPr algn="r" defTabSz="958850" eaLnBrk="0" hangingPunct="0"/>
            <a:fld id="{66803257-4851-49E2-B9A0-E7345783BB4F}" type="slidenum">
              <a:rPr lang="en-GB" sz="1300">
                <a:latin typeface="Times New Roman" pitchFamily="18" charset="0"/>
              </a:rPr>
              <a:pPr algn="r" defTabSz="958850" eaLnBrk="0" hangingPunct="0"/>
              <a:t>14</a:t>
            </a:fld>
            <a:endParaRPr lang="en-GB" sz="130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5465E-64B8-4A41-AF90-537EEBDB549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79EEB3-27BF-4DAB-8F53-B711504E1D2A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44538"/>
            <a:ext cx="4953000" cy="37147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E9A74-9A05-4D05-B7FE-666B6ED98A47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6240C-6235-4BC5-B727-B2E97145E04F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9F633-AEBE-4C44-89A3-8AF346504398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74D68-7B2C-4B75-A6C5-65002F5CD32A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5465E-64B8-4A41-AF90-537EEBDB549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5465E-64B8-4A41-AF90-537EEBDB549E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b="0">
                <a:latin typeface="Arial" charset="0"/>
              </a:defRPr>
            </a:lvl1pPr>
          </a:lstStyle>
          <a:p>
            <a:pPr>
              <a:defRPr/>
            </a:pPr>
            <a:fld id="{AA779EE2-E499-4B8B-9289-DC9BC6B9C698}" type="datetime3">
              <a:rPr lang="en-US"/>
              <a:pPr>
                <a:defRPr/>
              </a:pPr>
              <a:t>28 April 2009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45027-D9F2-479A-8407-82B334F0FF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398D2-347F-4FC8-A143-49FE560D26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126FB-C03D-4D35-80EE-87DE5049D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D1E5D-44C9-40DA-A445-BE55B4E6E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E94C-CF84-40F7-A7E7-A05B28A8A2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B791B-8E7B-49FD-9185-D6C50EB148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8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4E7CF-02C1-4220-A1E5-D8862011B7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28296-0A00-4264-BEE6-5CAF5FD35C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3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6D8DD-6883-40C1-89B6-BBE6AEC206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848C5-96C0-4427-BF78-28B72A362E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4DBE-1E13-4E58-9CBE-E138B0CCF3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5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13316" name="Picture 3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Country Profile –  Russia – Dec2008 </a:t>
            </a: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latin typeface="Arial" charset="0"/>
              </a:defRPr>
            </a:lvl1pPr>
          </a:lstStyle>
          <a:p>
            <a:pPr>
              <a:defRPr/>
            </a:pPr>
            <a:fld id="{25D18853-4192-4867-8EB6-303C5E1B33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3319" name="Picture 4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jpeg"/><Relationship Id="rId5" Type="http://schemas.openxmlformats.org/officeDocument/2006/relationships/image" Target="../media/image2.jpeg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1828800" y="2590800"/>
            <a:ext cx="6402388" cy="811213"/>
          </a:xfrm>
        </p:spPr>
        <p:txBody>
          <a:bodyPr/>
          <a:lstStyle/>
          <a:p>
            <a:pPr eaLnBrk="1" hangingPunct="1"/>
            <a:r>
              <a:rPr lang="en-GB" sz="3600" dirty="0" smtClean="0"/>
              <a:t>Rouble Settlements via SWIFT</a:t>
            </a:r>
          </a:p>
        </p:txBody>
      </p:sp>
      <p:sp>
        <p:nvSpPr>
          <p:cNvPr id="15364" name="Text Box 33"/>
          <p:cNvSpPr txBox="1">
            <a:spLocks noChangeArrowheads="1"/>
          </p:cNvSpPr>
          <p:nvPr/>
        </p:nvSpPr>
        <p:spPr bwMode="auto">
          <a:xfrm>
            <a:off x="1828800" y="4495800"/>
            <a:ext cx="6096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0" dirty="0" smtClean="0"/>
              <a:t>Charles Robson</a:t>
            </a:r>
            <a:endParaRPr lang="en-GB" sz="2000" b="0" dirty="0"/>
          </a:p>
          <a:p>
            <a:pPr>
              <a:spcBef>
                <a:spcPct val="50000"/>
              </a:spcBef>
            </a:pPr>
            <a:r>
              <a:rPr lang="en-US" sz="1600" dirty="0" smtClean="0"/>
              <a:t>5th INTERNATIONAL ROUBLE SETTLEMENT FORUM </a:t>
            </a:r>
            <a:endParaRPr lang="en-GB" sz="1600" b="0" dirty="0"/>
          </a:p>
        </p:txBody>
      </p:sp>
      <p:sp>
        <p:nvSpPr>
          <p:cNvPr id="15365" name="Text Box 34"/>
          <p:cNvSpPr txBox="1">
            <a:spLocks noChangeArrowheads="1"/>
          </p:cNvSpPr>
          <p:nvPr/>
        </p:nvSpPr>
        <p:spPr bwMode="auto">
          <a:xfrm>
            <a:off x="838200" y="609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pic>
        <p:nvPicPr>
          <p:cNvPr id="15366" name="Picture 40" descr="3dflagsdotcom_russi_2faw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495675"/>
            <a:ext cx="8001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Issue(</a:t>
            </a:r>
            <a:r>
              <a:rPr lang="en-GB" dirty="0" err="1" smtClean="0"/>
              <a:t>s</a:t>
            </a:r>
            <a:r>
              <a:rPr lang="en-GB" dirty="0" smtClean="0"/>
              <a:t>) with RUR-6.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are not  mandatory.</a:t>
            </a:r>
          </a:p>
          <a:p>
            <a:endParaRPr lang="en-GB" dirty="0" smtClean="0"/>
          </a:p>
          <a:p>
            <a:r>
              <a:rPr lang="en-GB" dirty="0" smtClean="0"/>
              <a:t>Not all banks are using latest version, so banks have to support different versions, depending on their counterparts.</a:t>
            </a:r>
          </a:p>
          <a:p>
            <a:endParaRPr lang="en-GB" dirty="0" smtClean="0"/>
          </a:p>
          <a:p>
            <a:r>
              <a:rPr lang="en-GB" dirty="0" smtClean="0"/>
              <a:t>The Central Bank’s Payment Order is not fully in line with the ISO-Standards from point of view of number of characters to be used for fields and Bank Identifiers.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Country Profile –  Russia – Dec2008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AD1E5D-44C9-40DA-A445-BE55B4E6E5D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Country Profile –  Russia – Dec2008 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9EA12F5-37CA-4EFB-9CFD-E57AACADD48E}" type="slidenum">
              <a:rPr lang="en-GB" smtClean="0">
                <a:latin typeface="Arial" pitchFamily="34" charset="0"/>
              </a:rPr>
              <a:pPr/>
              <a:t>11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Agenda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4724400" cy="35052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GB" sz="2200" dirty="0" smtClean="0"/>
              <a:t>Some statistics</a:t>
            </a:r>
          </a:p>
          <a:p>
            <a:pPr eaLnBrk="1" hangingPunct="1">
              <a:lnSpc>
                <a:spcPct val="200000"/>
              </a:lnSpc>
            </a:pPr>
            <a:r>
              <a:rPr lang="en-GB" sz="2200" dirty="0" smtClean="0"/>
              <a:t>Rouble Settlements via</a:t>
            </a:r>
          </a:p>
          <a:p>
            <a:pPr eaLnBrk="1" hangingPunct="1">
              <a:lnSpc>
                <a:spcPct val="200000"/>
              </a:lnSpc>
              <a:buNone/>
            </a:pPr>
            <a:r>
              <a:rPr lang="en-GB" sz="2200" dirty="0" smtClean="0"/>
              <a:t>	correspondent banking</a:t>
            </a:r>
          </a:p>
          <a:p>
            <a:pPr eaLnBrk="1" hangingPunct="1">
              <a:lnSpc>
                <a:spcPct val="200000"/>
              </a:lnSpc>
            </a:pPr>
            <a:r>
              <a:rPr lang="en-GB" sz="2200" dirty="0" smtClean="0">
                <a:solidFill>
                  <a:srgbClr val="FFC000"/>
                </a:solidFill>
              </a:rPr>
              <a:t>The Russian RTGS and SWIFT</a:t>
            </a:r>
          </a:p>
        </p:txBody>
      </p:sp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3"/>
          <a:srcRect r="879" b="894"/>
          <a:stretch>
            <a:fillRect/>
          </a:stretch>
        </p:blipFill>
        <p:spPr bwMode="auto">
          <a:xfrm>
            <a:off x="5257800" y="16764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Central Bank of Russia &amp; SWIFT signed a Memorandum of Understanding on the fact that the SWIFT communication platform would be proposed to the RTGS participants as parallel communication channel for the Russian RTGS.</a:t>
            </a:r>
          </a:p>
          <a:p>
            <a:endParaRPr lang="en-GB" dirty="0" smtClean="0"/>
          </a:p>
          <a:p>
            <a:r>
              <a:rPr lang="en-GB" dirty="0" smtClean="0"/>
              <a:t>Technically solution to support SWIFT as RTGS channel has been implemented.</a:t>
            </a:r>
          </a:p>
          <a:p>
            <a:endParaRPr lang="en-GB" dirty="0" smtClean="0"/>
          </a:p>
          <a:p>
            <a:r>
              <a:rPr lang="en-GB" dirty="0" smtClean="0"/>
              <a:t>Based on some extra requirements from the National Security Service, the converter Central Bank of Russia proprietary formats to ISO-formats and vice versa is being finalised.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Country Profile –  Russia – Dec2008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AD1E5D-44C9-40DA-A445-BE55B4E6E5D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66FF28-B48A-4BD4-B699-780A10A3ACEE}" type="slidenum">
              <a:rPr lang="en-US"/>
              <a:pPr/>
              <a:t>13</a:t>
            </a:fld>
            <a:endParaRPr lang="en-US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20000" cy="592138"/>
          </a:xfrm>
          <a:ln/>
        </p:spPr>
        <p:txBody>
          <a:bodyPr/>
          <a:lstStyle/>
          <a:p>
            <a:r>
              <a:rPr lang="en-US" dirty="0"/>
              <a:t>Message Flow </a:t>
            </a:r>
            <a:r>
              <a:rPr lang="en-US" dirty="0" smtClean="0"/>
              <a:t>Russian RTGS</a:t>
            </a:r>
            <a:endParaRPr lang="en-US" dirty="0"/>
          </a:p>
        </p:txBody>
      </p:sp>
      <p:sp>
        <p:nvSpPr>
          <p:cNvPr id="396293" name="Rectangle 5"/>
          <p:cNvSpPr>
            <a:spLocks noChangeArrowheads="1"/>
          </p:cNvSpPr>
          <p:nvPr/>
        </p:nvSpPr>
        <p:spPr bwMode="auto">
          <a:xfrm>
            <a:off x="2667000" y="1219200"/>
            <a:ext cx="2613025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CB of Russia 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Payments Application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96294" name="Rectangle 6"/>
          <p:cNvSpPr>
            <a:spLocks noChangeArrowheads="1"/>
          </p:cNvSpPr>
          <p:nvPr/>
        </p:nvSpPr>
        <p:spPr bwMode="auto">
          <a:xfrm>
            <a:off x="5280025" y="1219200"/>
            <a:ext cx="1600200" cy="914400"/>
          </a:xfrm>
          <a:prstGeom prst="rect">
            <a:avLst/>
          </a:prstGeom>
          <a:solidFill>
            <a:srgbClr val="688B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Converter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CB of Russia – 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ISO Formats 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and vice versa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96295" name="Cloud"/>
          <p:cNvSpPr>
            <a:spLocks noChangeAspect="1" noEditPoints="1" noChangeArrowheads="1"/>
          </p:cNvSpPr>
          <p:nvPr/>
        </p:nvSpPr>
        <p:spPr bwMode="auto">
          <a:xfrm>
            <a:off x="5332413" y="3041650"/>
            <a:ext cx="2820987" cy="7175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SWIFT Backbone Network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396296" name="Cloud"/>
          <p:cNvSpPr>
            <a:spLocks noChangeAspect="1" noEditPoints="1" noChangeArrowheads="1"/>
          </p:cNvSpPr>
          <p:nvPr/>
        </p:nvSpPr>
        <p:spPr bwMode="auto">
          <a:xfrm>
            <a:off x="1068388" y="2921000"/>
            <a:ext cx="2817812" cy="965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CB of Russia 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VPN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396301" name="Freeform 13"/>
          <p:cNvSpPr>
            <a:spLocks/>
          </p:cNvSpPr>
          <p:nvPr/>
        </p:nvSpPr>
        <p:spPr bwMode="auto">
          <a:xfrm>
            <a:off x="1139825" y="3452813"/>
            <a:ext cx="155575" cy="904875"/>
          </a:xfrm>
          <a:custGeom>
            <a:avLst/>
            <a:gdLst/>
            <a:ahLst/>
            <a:cxnLst>
              <a:cxn ang="0">
                <a:pos x="0" y="570"/>
              </a:cxn>
              <a:cxn ang="0">
                <a:pos x="24" y="450"/>
              </a:cxn>
              <a:cxn ang="0">
                <a:pos x="78" y="210"/>
              </a:cxn>
              <a:cxn ang="0">
                <a:pos x="96" y="0"/>
              </a:cxn>
            </a:cxnLst>
            <a:rect l="0" t="0" r="r" b="b"/>
            <a:pathLst>
              <a:path w="98" h="570">
                <a:moveTo>
                  <a:pt x="0" y="570"/>
                </a:moveTo>
                <a:cubicBezTo>
                  <a:pt x="5" y="528"/>
                  <a:pt x="16" y="491"/>
                  <a:pt x="24" y="450"/>
                </a:cubicBezTo>
                <a:cubicBezTo>
                  <a:pt x="31" y="375"/>
                  <a:pt x="44" y="278"/>
                  <a:pt x="78" y="210"/>
                </a:cubicBezTo>
                <a:cubicBezTo>
                  <a:pt x="98" y="108"/>
                  <a:pt x="96" y="202"/>
                  <a:pt x="96" y="0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 flipV="1">
            <a:off x="2667000" y="2057399"/>
            <a:ext cx="914400" cy="820737"/>
          </a:xfrm>
          <a:prstGeom prst="line">
            <a:avLst/>
          </a:prstGeom>
          <a:noFill/>
          <a:ln w="76200">
            <a:solidFill>
              <a:srgbClr val="CC6633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6096000" y="1981200"/>
            <a:ext cx="927100" cy="1041400"/>
          </a:xfrm>
          <a:prstGeom prst="line">
            <a:avLst/>
          </a:prstGeom>
          <a:noFill/>
          <a:ln w="76200">
            <a:solidFill>
              <a:srgbClr val="CC6633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V="1">
            <a:off x="6089650" y="3657599"/>
            <a:ext cx="615950" cy="1033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Line 42"/>
          <p:cNvSpPr>
            <a:spLocks noChangeShapeType="1"/>
          </p:cNvSpPr>
          <p:nvPr/>
        </p:nvSpPr>
        <p:spPr bwMode="auto">
          <a:xfrm>
            <a:off x="7212013" y="3581400"/>
            <a:ext cx="255587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>
            <a:off x="3429000" y="3733800"/>
            <a:ext cx="1219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32" name="Picture 49" descr="b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495800"/>
            <a:ext cx="58102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0" descr="b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495800"/>
            <a:ext cx="58102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59" descr="b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486400"/>
            <a:ext cx="4540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0" descr="b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5486400"/>
            <a:ext cx="4540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1" descr="b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495800"/>
            <a:ext cx="58102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50" descr="b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572000"/>
            <a:ext cx="58102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50" descr="b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9775" y="4576763"/>
            <a:ext cx="58102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Line 43"/>
          <p:cNvSpPr>
            <a:spLocks noChangeShapeType="1"/>
          </p:cNvSpPr>
          <p:nvPr/>
        </p:nvSpPr>
        <p:spPr bwMode="auto">
          <a:xfrm>
            <a:off x="2514600" y="3733800"/>
            <a:ext cx="8382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1981200" y="3733800"/>
            <a:ext cx="762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flipH="1">
            <a:off x="1676400" y="50292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 flipV="1">
            <a:off x="4800600" y="3505199"/>
            <a:ext cx="1295400" cy="1185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2209800" y="5029200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44" name="Picture 59" descr="b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411787"/>
            <a:ext cx="4540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60" descr="b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5411787"/>
            <a:ext cx="4540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Line 43"/>
          <p:cNvSpPr>
            <a:spLocks noChangeShapeType="1"/>
          </p:cNvSpPr>
          <p:nvPr/>
        </p:nvSpPr>
        <p:spPr bwMode="auto">
          <a:xfrm flipH="1">
            <a:off x="6934200" y="4954587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>
            <a:off x="7467600" y="4954587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Left-Right Arrow 48"/>
          <p:cNvSpPr/>
          <p:nvPr/>
        </p:nvSpPr>
        <p:spPr bwMode="auto">
          <a:xfrm>
            <a:off x="4800600" y="1295400"/>
            <a:ext cx="762000" cy="152400"/>
          </a:xfrm>
          <a:prstGeom prst="leftRightArrow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200" y="4572000"/>
            <a:ext cx="1371600" cy="5232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Direct Participants</a:t>
            </a:r>
            <a:endParaRPr lang="en-GB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6200" y="5496580"/>
            <a:ext cx="1371600" cy="5232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Indirect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FD3A33-09EB-40B5-B017-E09E7F284B76}" type="slidenum">
              <a:rPr lang="en-GB" smtClean="0">
                <a:latin typeface="Arial" charset="0"/>
              </a:rPr>
              <a:pPr/>
              <a:t>14</a:t>
            </a:fld>
            <a:endParaRPr lang="en-GB" smtClean="0">
              <a:latin typeface="Arial" charset="0"/>
            </a:endParaRPr>
          </a:p>
        </p:txBody>
      </p:sp>
      <p:pic>
        <p:nvPicPr>
          <p:cNvPr id="2662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95800" y="3362325"/>
            <a:ext cx="4157662" cy="2733675"/>
            <a:chOff x="1610" y="2024"/>
            <a:chExt cx="2722" cy="1769"/>
          </a:xfrm>
        </p:grpSpPr>
        <p:sp>
          <p:nvSpPr>
            <p:cNvPr id="26630" name="Rectangle 12"/>
            <p:cNvSpPr>
              <a:spLocks noChangeArrowheads="1"/>
            </p:cNvSpPr>
            <p:nvPr/>
          </p:nvSpPr>
          <p:spPr bwMode="auto">
            <a:xfrm>
              <a:off x="1610" y="2024"/>
              <a:ext cx="2722" cy="1769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pic>
          <p:nvPicPr>
            <p:cNvPr id="26631" name="Picture 13"/>
            <p:cNvPicPr>
              <a:picLocks noChangeAspect="1" noChangeArrowheads="1"/>
            </p:cNvPicPr>
            <p:nvPr/>
          </p:nvPicPr>
          <p:blipFill>
            <a:blip r:embed="rId4"/>
            <a:srcRect l="11111" t="11111" r="11111" b="11111"/>
            <a:stretch>
              <a:fillRect/>
            </a:stretch>
          </p:blipFill>
          <p:spPr bwMode="auto">
            <a:xfrm>
              <a:off x="1668" y="2083"/>
              <a:ext cx="598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2" name="Text Box 14"/>
            <p:cNvSpPr txBox="1">
              <a:spLocks noChangeArrowheads="1"/>
            </p:cNvSpPr>
            <p:nvPr/>
          </p:nvSpPr>
          <p:spPr bwMode="auto">
            <a:xfrm>
              <a:off x="2426" y="2069"/>
              <a:ext cx="1630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766A60"/>
                  </a:solidFill>
                  <a:latin typeface="Times New Roman" pitchFamily="18" charset="0"/>
                </a:rPr>
                <a:t>Steven Palstermans</a:t>
              </a:r>
            </a:p>
          </p:txBody>
        </p:sp>
        <p:sp>
          <p:nvSpPr>
            <p:cNvPr id="26633" name="Text Box 15"/>
            <p:cNvSpPr txBox="1">
              <a:spLocks noChangeArrowheads="1"/>
            </p:cNvSpPr>
            <p:nvPr/>
          </p:nvSpPr>
          <p:spPr bwMode="auto">
            <a:xfrm>
              <a:off x="2426" y="2272"/>
              <a:ext cx="181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sz="1400" i="1">
                  <a:solidFill>
                    <a:srgbClr val="766A60"/>
                  </a:solidFill>
                  <a:latin typeface="Times New Roman" pitchFamily="18" charset="0"/>
                </a:rPr>
                <a:t>Head of Russia, CIS &amp; Mongolia</a:t>
              </a:r>
              <a:endParaRPr lang="en-US" sz="1400" i="1">
                <a:solidFill>
                  <a:srgbClr val="766A60"/>
                </a:solidFill>
                <a:latin typeface="Times New Roman" pitchFamily="18" charset="0"/>
              </a:endParaRPr>
            </a:p>
          </p:txBody>
        </p:sp>
        <p:sp>
          <p:nvSpPr>
            <p:cNvPr id="26634" name="Text Box 16"/>
            <p:cNvSpPr txBox="1">
              <a:spLocks noChangeArrowheads="1"/>
            </p:cNvSpPr>
            <p:nvPr/>
          </p:nvSpPr>
          <p:spPr bwMode="auto">
            <a:xfrm>
              <a:off x="2426" y="2625"/>
              <a:ext cx="939" cy="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sz="1400" b="1">
                  <a:solidFill>
                    <a:srgbClr val="766A60"/>
                  </a:solidFill>
                </a:rPr>
                <a:t>SWIFT</a:t>
              </a:r>
              <a:r>
                <a:rPr lang="de-DE" sz="1000">
                  <a:solidFill>
                    <a:srgbClr val="766A60"/>
                  </a:solidFill>
                </a:rPr>
                <a:t/>
              </a:r>
              <a:br>
                <a:rPr lang="de-DE" sz="1000">
                  <a:solidFill>
                    <a:srgbClr val="766A60"/>
                  </a:solidFill>
                </a:rPr>
              </a:br>
              <a:r>
                <a:rPr lang="it-IT" sz="1000">
                  <a:solidFill>
                    <a:srgbClr val="766A60"/>
                  </a:solidFill>
                </a:rPr>
                <a:t>Avenue Adele 1        B-1310  La Hulpe </a:t>
              </a:r>
              <a:r>
                <a:rPr lang="de-DE" sz="1000">
                  <a:solidFill>
                    <a:srgbClr val="766A60"/>
                  </a:solidFill>
                </a:rPr>
                <a:t/>
              </a:r>
              <a:br>
                <a:rPr lang="de-DE" sz="1000">
                  <a:solidFill>
                    <a:srgbClr val="766A60"/>
                  </a:solidFill>
                </a:rPr>
              </a:br>
              <a:r>
                <a:rPr lang="de-DE" sz="1000">
                  <a:solidFill>
                    <a:srgbClr val="766A60"/>
                  </a:solidFill>
                </a:rPr>
                <a:t>Belgium</a:t>
              </a:r>
              <a:endParaRPr lang="en-US" sz="1000">
                <a:solidFill>
                  <a:srgbClr val="766A60"/>
                </a:solidFill>
              </a:endParaRPr>
            </a:p>
          </p:txBody>
        </p:sp>
        <p:sp>
          <p:nvSpPr>
            <p:cNvPr id="26635" name="Text Box 17"/>
            <p:cNvSpPr txBox="1">
              <a:spLocks noChangeArrowheads="1"/>
            </p:cNvSpPr>
            <p:nvPr/>
          </p:nvSpPr>
          <p:spPr bwMode="auto">
            <a:xfrm>
              <a:off x="2426" y="3142"/>
              <a:ext cx="1860" cy="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sz="1000">
                  <a:solidFill>
                    <a:srgbClr val="766A60"/>
                  </a:solidFill>
                </a:rPr>
                <a:t>+32 2 655 3111</a:t>
              </a:r>
              <a:br>
                <a:rPr lang="de-DE" sz="1000">
                  <a:solidFill>
                    <a:srgbClr val="766A60"/>
                  </a:solidFill>
                </a:rPr>
              </a:br>
              <a:r>
                <a:rPr lang="de-DE" sz="1000">
                  <a:solidFill>
                    <a:srgbClr val="766A60"/>
                  </a:solidFill>
                </a:rPr>
                <a:t>+32 2 655 4099</a:t>
              </a:r>
              <a:br>
                <a:rPr lang="de-DE" sz="1000">
                  <a:solidFill>
                    <a:srgbClr val="766A60"/>
                  </a:solidFill>
                </a:rPr>
              </a:br>
              <a:r>
                <a:rPr lang="de-DE" sz="1000">
                  <a:solidFill>
                    <a:srgbClr val="766A60"/>
                  </a:solidFill>
                </a:rPr>
                <a:t>+32 2 655 3752</a:t>
              </a:r>
              <a:br>
                <a:rPr lang="de-DE" sz="1000">
                  <a:solidFill>
                    <a:srgbClr val="766A60"/>
                  </a:solidFill>
                </a:rPr>
              </a:br>
              <a:r>
                <a:rPr lang="de-DE" sz="1000">
                  <a:solidFill>
                    <a:srgbClr val="766A60"/>
                  </a:solidFill>
                </a:rPr>
                <a:t>+7 903 1646095  steven.palstermans@swift.com</a:t>
              </a:r>
              <a:br>
                <a:rPr lang="de-DE" sz="1000">
                  <a:solidFill>
                    <a:srgbClr val="766A60"/>
                  </a:solidFill>
                </a:rPr>
              </a:br>
              <a:r>
                <a:rPr lang="de-DE" sz="1000">
                  <a:solidFill>
                    <a:srgbClr val="766A60"/>
                  </a:solidFill>
                </a:rPr>
                <a:t>swift.com</a:t>
              </a:r>
              <a:endParaRPr lang="en-US" sz="1000">
                <a:solidFill>
                  <a:srgbClr val="766A60"/>
                </a:solidFill>
              </a:endParaRPr>
            </a:p>
          </p:txBody>
        </p:sp>
        <p:sp>
          <p:nvSpPr>
            <p:cNvPr id="26636" name="Oval 18"/>
            <p:cNvSpPr>
              <a:spLocks noChangeArrowheads="1"/>
            </p:cNvSpPr>
            <p:nvPr/>
          </p:nvSpPr>
          <p:spPr bwMode="auto">
            <a:xfrm>
              <a:off x="2342" y="3192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de-DE" sz="700">
                  <a:solidFill>
                    <a:schemeClr val="bg1"/>
                  </a:solidFill>
                </a:rPr>
                <a:t>T</a:t>
              </a:r>
              <a:endParaRPr lang="en-US" sz="700">
                <a:solidFill>
                  <a:schemeClr val="bg1"/>
                </a:solidFill>
              </a:endParaRPr>
            </a:p>
          </p:txBody>
        </p:sp>
        <p:sp>
          <p:nvSpPr>
            <p:cNvPr id="26637" name="Oval 19"/>
            <p:cNvSpPr>
              <a:spLocks noChangeArrowheads="1"/>
            </p:cNvSpPr>
            <p:nvPr/>
          </p:nvSpPr>
          <p:spPr bwMode="auto">
            <a:xfrm>
              <a:off x="2342" y="3287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de-DE" sz="700">
                  <a:solidFill>
                    <a:schemeClr val="bg1"/>
                  </a:solidFill>
                </a:rPr>
                <a:t>D</a:t>
              </a:r>
              <a:endParaRPr lang="en-US" sz="700">
                <a:solidFill>
                  <a:schemeClr val="bg1"/>
                </a:solidFill>
              </a:endParaRPr>
            </a:p>
          </p:txBody>
        </p:sp>
        <p:sp>
          <p:nvSpPr>
            <p:cNvPr id="26638" name="Oval 20"/>
            <p:cNvSpPr>
              <a:spLocks noChangeArrowheads="1"/>
            </p:cNvSpPr>
            <p:nvPr/>
          </p:nvSpPr>
          <p:spPr bwMode="auto">
            <a:xfrm>
              <a:off x="2342" y="3382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de-DE" sz="700">
                  <a:solidFill>
                    <a:schemeClr val="bg1"/>
                  </a:solidFill>
                </a:rPr>
                <a:t>F</a:t>
              </a:r>
              <a:endParaRPr lang="en-US" sz="700">
                <a:solidFill>
                  <a:schemeClr val="bg1"/>
                </a:solidFill>
              </a:endParaRPr>
            </a:p>
          </p:txBody>
        </p:sp>
        <p:sp>
          <p:nvSpPr>
            <p:cNvPr id="26639" name="Oval 21"/>
            <p:cNvSpPr>
              <a:spLocks noChangeArrowheads="1"/>
            </p:cNvSpPr>
            <p:nvPr/>
          </p:nvSpPr>
          <p:spPr bwMode="auto">
            <a:xfrm>
              <a:off x="2342" y="3478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de-DE" sz="700">
                  <a:solidFill>
                    <a:schemeClr val="bg1"/>
                  </a:solidFill>
                </a:rPr>
                <a:t>M</a:t>
              </a:r>
              <a:endParaRPr lang="en-US" sz="700">
                <a:solidFill>
                  <a:schemeClr val="bg1"/>
                </a:solidFill>
              </a:endParaRPr>
            </a:p>
          </p:txBody>
        </p:sp>
        <p:sp>
          <p:nvSpPr>
            <p:cNvPr id="26640" name="Oval 22"/>
            <p:cNvSpPr>
              <a:spLocks noChangeArrowheads="1"/>
            </p:cNvSpPr>
            <p:nvPr/>
          </p:nvSpPr>
          <p:spPr bwMode="auto">
            <a:xfrm>
              <a:off x="2342" y="3669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de-DE" sz="700">
                  <a:solidFill>
                    <a:schemeClr val="bg1"/>
                  </a:solidFill>
                </a:rPr>
                <a:t>W</a:t>
              </a:r>
              <a:endParaRPr lang="en-US" sz="700">
                <a:solidFill>
                  <a:schemeClr val="bg1"/>
                </a:solidFill>
              </a:endParaRPr>
            </a:p>
          </p:txBody>
        </p:sp>
        <p:sp>
          <p:nvSpPr>
            <p:cNvPr id="26641" name="Oval 23"/>
            <p:cNvSpPr>
              <a:spLocks noChangeArrowheads="1"/>
            </p:cNvSpPr>
            <p:nvPr/>
          </p:nvSpPr>
          <p:spPr bwMode="auto">
            <a:xfrm>
              <a:off x="2341" y="3573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de-DE" sz="700">
                  <a:solidFill>
                    <a:schemeClr val="bg1"/>
                  </a:solidFill>
                </a:rPr>
                <a:t>E</a:t>
              </a:r>
              <a:endParaRPr lang="en-US" sz="700">
                <a:solidFill>
                  <a:schemeClr val="bg1"/>
                </a:solidFill>
              </a:endParaRPr>
            </a:p>
          </p:txBody>
        </p:sp>
      </p:grp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828800" y="2609850"/>
            <a:ext cx="64023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4400" b="0">
                <a:solidFill>
                  <a:schemeClr val="tx2"/>
                </a:solidFill>
                <a:latin typeface="Times New Roman" pitchFamily="18" charset="0"/>
              </a:rPr>
              <a:t>Thank you</a:t>
            </a: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Country Profile –  Russia – Dec2008 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9EA12F5-37CA-4EFB-9CFD-E57AACADD48E}" type="slidenum">
              <a:rPr lang="en-GB" smtClean="0">
                <a:latin typeface="Arial" pitchFamily="34" charset="0"/>
              </a:rPr>
              <a:pPr/>
              <a:t>2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Agenda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4724400" cy="35052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GB" sz="2200" dirty="0" smtClean="0">
                <a:solidFill>
                  <a:srgbClr val="FFC000"/>
                </a:solidFill>
              </a:rPr>
              <a:t>Some statistics</a:t>
            </a:r>
          </a:p>
          <a:p>
            <a:pPr eaLnBrk="1" hangingPunct="1">
              <a:lnSpc>
                <a:spcPct val="200000"/>
              </a:lnSpc>
            </a:pPr>
            <a:r>
              <a:rPr lang="en-GB" sz="2200" dirty="0" smtClean="0"/>
              <a:t>Rouble Settlements via</a:t>
            </a:r>
          </a:p>
          <a:p>
            <a:pPr eaLnBrk="1" hangingPunct="1">
              <a:lnSpc>
                <a:spcPct val="200000"/>
              </a:lnSpc>
              <a:buNone/>
            </a:pPr>
            <a:r>
              <a:rPr lang="en-GB" sz="2200" dirty="0" smtClean="0"/>
              <a:t>	correspondent banking</a:t>
            </a:r>
          </a:p>
          <a:p>
            <a:pPr eaLnBrk="1" hangingPunct="1">
              <a:lnSpc>
                <a:spcPct val="200000"/>
              </a:lnSpc>
            </a:pPr>
            <a:r>
              <a:rPr lang="en-GB" sz="2200" dirty="0" smtClean="0"/>
              <a:t>The Russian RTGS and SWIFT</a:t>
            </a:r>
          </a:p>
        </p:txBody>
      </p:sp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3"/>
          <a:srcRect r="879" b="894"/>
          <a:stretch>
            <a:fillRect/>
          </a:stretch>
        </p:blipFill>
        <p:spPr bwMode="auto">
          <a:xfrm>
            <a:off x="5257800" y="16764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Country Profile –  Russia – Dec2008 </a:t>
            </a:r>
          </a:p>
        </p:txBody>
      </p:sp>
      <p:sp>
        <p:nvSpPr>
          <p:cNvPr id="10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C2B225-9553-4574-9931-05C89083C48A}" type="slidenum">
              <a:rPr lang="en-GB" smtClean="0">
                <a:latin typeface="Arial" pitchFamily="34" charset="0"/>
              </a:rPr>
              <a:pPr/>
              <a:t>3</a:t>
            </a:fld>
            <a:endParaRPr lang="en-GB" smtClean="0">
              <a:latin typeface="Arial" pitchFamily="34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-1066800" y="0"/>
          <a:ext cx="5715000" cy="4132263"/>
        </p:xfrm>
        <a:graphic>
          <a:graphicData uri="http://schemas.openxmlformats.org/presentationml/2006/ole">
            <p:oleObj spid="_x0000_s1026" name="Chart" r:id="rId4" imgW="6096000" imgH="4067251" progId="MSGraph.Chart.8">
              <p:embed followColorScheme="full"/>
            </p:oleObj>
          </a:graphicData>
        </a:graphic>
      </p:graphicFrame>
      <p:sp>
        <p:nvSpPr>
          <p:cNvPr id="1031" name="Rectangle 3"/>
          <p:cNvSpPr>
            <a:spLocks noGrp="1" noChangeArrowheads="1"/>
          </p:cNvSpPr>
          <p:nvPr>
            <p:ph type="title"/>
          </p:nvPr>
        </p:nvSpPr>
        <p:spPr>
          <a:xfrm>
            <a:off x="293688" y="333375"/>
            <a:ext cx="8001000" cy="762000"/>
          </a:xfrm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fr-FR" sz="2800" smtClean="0"/>
              <a:t>CIS : Traffic Share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838200" y="6565900"/>
            <a:ext cx="1644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900" b="0"/>
              <a:t>Source : FIN_per Sales Area</a:t>
            </a:r>
          </a:p>
        </p:txBody>
      </p:sp>
      <p:graphicFrame>
        <p:nvGraphicFramePr>
          <p:cNvPr id="352269" name="Object 13"/>
          <p:cNvGraphicFramePr>
            <a:graphicFrameLocks noChangeAspect="1"/>
          </p:cNvGraphicFramePr>
          <p:nvPr/>
        </p:nvGraphicFramePr>
        <p:xfrm>
          <a:off x="3429000" y="0"/>
          <a:ext cx="5715000" cy="4132263"/>
        </p:xfrm>
        <a:graphic>
          <a:graphicData uri="http://schemas.openxmlformats.org/presentationml/2006/ole">
            <p:oleObj spid="_x0000_s1027" name="Chart" r:id="rId5" imgW="6096000" imgH="4067251" progId="MSGraph.Chart.8">
              <p:embed followColorScheme="full"/>
            </p:oleObj>
          </a:graphicData>
        </a:graphic>
      </p:graphicFrame>
      <p:graphicFrame>
        <p:nvGraphicFramePr>
          <p:cNvPr id="352270" name="Object 14"/>
          <p:cNvGraphicFramePr>
            <a:graphicFrameLocks noChangeAspect="1"/>
          </p:cNvGraphicFramePr>
          <p:nvPr/>
        </p:nvGraphicFramePr>
        <p:xfrm>
          <a:off x="3429000" y="3048000"/>
          <a:ext cx="5715000" cy="4132263"/>
        </p:xfrm>
        <a:graphic>
          <a:graphicData uri="http://schemas.openxmlformats.org/presentationml/2006/ole">
            <p:oleObj spid="_x0000_s1028" name="Chart" r:id="rId6" imgW="6096000" imgH="4067251" progId="MSGraph.Chart.8">
              <p:embed followColorScheme="full"/>
            </p:oleObj>
          </a:graphicData>
        </a:graphic>
      </p:graphicFrame>
      <p:sp>
        <p:nvSpPr>
          <p:cNvPr id="352271" name="AutoShape 15"/>
          <p:cNvSpPr>
            <a:spLocks noChangeArrowheads="1"/>
          </p:cNvSpPr>
          <p:nvPr/>
        </p:nvSpPr>
        <p:spPr bwMode="auto">
          <a:xfrm>
            <a:off x="3962400" y="1600200"/>
            <a:ext cx="609600" cy="304800"/>
          </a:xfrm>
          <a:custGeom>
            <a:avLst/>
            <a:gdLst>
              <a:gd name="T0" fmla="*/ 12903199 w 21600"/>
              <a:gd name="T1" fmla="*/ 0 h 21600"/>
              <a:gd name="T2" fmla="*/ 0 w 21600"/>
              <a:gd name="T3" fmla="*/ 2150533 h 21600"/>
              <a:gd name="T4" fmla="*/ 12903199 w 21600"/>
              <a:gd name="T5" fmla="*/ 4301067 h 21600"/>
              <a:gd name="T6" fmla="*/ 17204267 w 21600"/>
              <a:gd name="T7" fmla="*/ 21505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2272" name="AutoShape 16"/>
          <p:cNvSpPr>
            <a:spLocks noChangeArrowheads="1"/>
          </p:cNvSpPr>
          <p:nvPr/>
        </p:nvSpPr>
        <p:spPr bwMode="auto">
          <a:xfrm rot="5400000">
            <a:off x="4724400" y="3200400"/>
            <a:ext cx="609600" cy="304800"/>
          </a:xfrm>
          <a:custGeom>
            <a:avLst/>
            <a:gdLst>
              <a:gd name="T0" fmla="*/ 12903199 w 21600"/>
              <a:gd name="T1" fmla="*/ 0 h 21600"/>
              <a:gd name="T2" fmla="*/ 0 w 21600"/>
              <a:gd name="T3" fmla="*/ 2150533 h 21600"/>
              <a:gd name="T4" fmla="*/ 12903199 w 21600"/>
              <a:gd name="T5" fmla="*/ 4301067 h 21600"/>
              <a:gd name="T6" fmla="*/ 17204267 w 21600"/>
              <a:gd name="T7" fmla="*/ 21505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5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52269" grpId="0"/>
      <p:bldOleChart spid="352270" grpId="0"/>
      <p:bldP spid="352271" grpId="0" animBg="1"/>
      <p:bldP spid="3522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Country Profile –  Russia – Dec2008 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96E5C5-5BDB-4BCF-BBD5-B703BD3E24A5}" type="slidenum">
              <a:rPr lang="en-GB" smtClean="0">
                <a:latin typeface="Arial" pitchFamily="34" charset="0"/>
              </a:rPr>
              <a:pPr/>
              <a:t>4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20000" cy="1143000"/>
          </a:xfrm>
        </p:spPr>
        <p:txBody>
          <a:bodyPr/>
          <a:lstStyle/>
          <a:p>
            <a:pPr eaLnBrk="1" hangingPunct="1"/>
            <a:r>
              <a:rPr lang="fr-BE" smtClean="0"/>
              <a:t>Russia : Messages by market</a:t>
            </a:r>
            <a:endParaRPr lang="en-GB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3810000" y="1277938"/>
            <a:ext cx="1927225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2000">
                <a:solidFill>
                  <a:schemeClr val="bg1"/>
                </a:solidFill>
              </a:rPr>
              <a:t>Russia</a:t>
            </a:r>
            <a:endParaRPr lang="en-US" sz="2000">
              <a:solidFill>
                <a:schemeClr val="bg1"/>
              </a:solidFill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-609600" y="914400"/>
          <a:ext cx="5091113" cy="2943225"/>
        </p:xfrm>
        <a:graphic>
          <a:graphicData uri="http://schemas.openxmlformats.org/presentationml/2006/ole">
            <p:oleObj spid="_x0000_s6146" name="Chart" r:id="rId4" imgW="3333740" imgH="2314435" progId="MSGraph.Chart.8">
              <p:embed followColorScheme="full"/>
            </p:oleObj>
          </a:graphicData>
        </a:graphic>
      </p:graphicFrame>
      <p:sp>
        <p:nvSpPr>
          <p:cNvPr id="359447" name="Text Box 23"/>
          <p:cNvSpPr txBox="1">
            <a:spLocks noChangeArrowheads="1"/>
          </p:cNvSpPr>
          <p:nvPr/>
        </p:nvSpPr>
        <p:spPr bwMode="auto">
          <a:xfrm>
            <a:off x="3771900" y="3944938"/>
            <a:ext cx="1927225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2000">
                <a:solidFill>
                  <a:schemeClr val="bg1"/>
                </a:solidFill>
              </a:rPr>
              <a:t>CIS</a:t>
            </a:r>
            <a:endParaRPr lang="en-US" sz="2000">
              <a:solidFill>
                <a:schemeClr val="bg1"/>
              </a:solidFill>
            </a:endParaRPr>
          </a:p>
        </p:txBody>
      </p:sp>
      <p:graphicFrame>
        <p:nvGraphicFramePr>
          <p:cNvPr id="359448" name="Object 24"/>
          <p:cNvGraphicFramePr>
            <a:graphicFrameLocks noChangeAspect="1"/>
          </p:cNvGraphicFramePr>
          <p:nvPr/>
        </p:nvGraphicFramePr>
        <p:xfrm>
          <a:off x="-647700" y="3581400"/>
          <a:ext cx="5091113" cy="2943225"/>
        </p:xfrm>
        <a:graphic>
          <a:graphicData uri="http://schemas.openxmlformats.org/presentationml/2006/ole">
            <p:oleObj spid="_x0000_s6147" name="Chart" r:id="rId5" imgW="3333740" imgH="2314435" progId="MSGraph.Chart.8">
              <p:embed followColorScheme="full"/>
            </p:oleObj>
          </a:graphicData>
        </a:graphic>
      </p:graphicFrame>
      <p:graphicFrame>
        <p:nvGraphicFramePr>
          <p:cNvPr id="359708" name="Group 284"/>
          <p:cNvGraphicFramePr>
            <a:graphicFrameLocks noGrp="1"/>
          </p:cNvGraphicFramePr>
          <p:nvPr/>
        </p:nvGraphicFramePr>
        <p:xfrm>
          <a:off x="6248400" y="1352550"/>
          <a:ext cx="2095500" cy="2000250"/>
        </p:xfrm>
        <a:graphic>
          <a:graphicData uri="http://schemas.openxmlformats.org/drawingml/2006/table">
            <a:tbl>
              <a:tblPr/>
              <a:tblGrid>
                <a:gridCol w="1244600"/>
                <a:gridCol w="850900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Aug/2008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Growth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Payments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16.97%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Securities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51.74%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Treasury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Trade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7.89%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17.97%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9752" name="Group 328"/>
          <p:cNvGraphicFramePr>
            <a:graphicFrameLocks noGrp="1"/>
          </p:cNvGraphicFramePr>
          <p:nvPr/>
        </p:nvGraphicFramePr>
        <p:xfrm>
          <a:off x="6248400" y="3962400"/>
          <a:ext cx="2095500" cy="2057400"/>
        </p:xfrm>
        <a:graphic>
          <a:graphicData uri="http://schemas.openxmlformats.org/drawingml/2006/table">
            <a:tbl>
              <a:tblPr/>
              <a:tblGrid>
                <a:gridCol w="1244600"/>
                <a:gridCol w="8509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Aug/2008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Growth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Payments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14.35%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Securities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51.15%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Treasury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2.91%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Trade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5.78%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15.39%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5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47" grpId="0" animBg="1"/>
      <p:bldOleChart spid="3594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Country Profile –  Russia – Dec2008 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8F5B49-BD6D-4AB5-8FF7-7D6F4FBC011E}" type="slidenum">
              <a:rPr lang="en-GB" smtClean="0">
                <a:latin typeface="Arial" pitchFamily="34" charset="0"/>
              </a:rPr>
              <a:pPr/>
              <a:t>5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20000" cy="6096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Messages sent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Russia</a:t>
            </a:r>
            <a:endParaRPr lang="en-GB" sz="2400" dirty="0" smtClean="0"/>
          </a:p>
        </p:txBody>
      </p:sp>
      <p:graphicFrame>
        <p:nvGraphicFramePr>
          <p:cNvPr id="361477" name="Object 5"/>
          <p:cNvGraphicFramePr>
            <a:graphicFrameLocks/>
          </p:cNvGraphicFramePr>
          <p:nvPr/>
        </p:nvGraphicFramePr>
        <p:xfrm>
          <a:off x="0" y="1371600"/>
          <a:ext cx="8874125" cy="4854575"/>
        </p:xfrm>
        <a:graphic>
          <a:graphicData uri="http://schemas.openxmlformats.org/presentationml/2006/ole">
            <p:oleObj spid="_x0000_s8194" name="Chart" r:id="rId4" imgW="9000972" imgH="4972134" progId="MSGraph.Chart.8">
              <p:embed followColorScheme="full"/>
            </p:oleObj>
          </a:graphicData>
        </a:graphic>
      </p:graphicFrame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914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AutoShape 9"/>
          <p:cNvSpPr>
            <a:spLocks noChangeArrowheads="1"/>
          </p:cNvSpPr>
          <p:nvPr/>
        </p:nvSpPr>
        <p:spPr bwMode="auto">
          <a:xfrm>
            <a:off x="2362200" y="1219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201" name="Picture 11" descr="3dflagsdotcom_russi_2fawm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71600" y="1066800"/>
            <a:ext cx="8001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3124200" y="685800"/>
            <a:ext cx="3581400" cy="26670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Top </a:t>
            </a:r>
          </a:p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10 </a:t>
            </a:r>
          </a:p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receivers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1477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61477" grpId="0" bld="series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Country Profile –  Russia – Dec2008 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ACE472-1E4C-4A85-BF16-D2E9049DB093}" type="slidenum">
              <a:rPr lang="en-GB" smtClean="0">
                <a:latin typeface="Arial" pitchFamily="34" charset="0"/>
              </a:rPr>
              <a:pPr/>
              <a:t>6</a:t>
            </a:fld>
            <a:endParaRPr lang="en-GB" smtClean="0">
              <a:latin typeface="Arial" pitchFamily="34" charset="0"/>
            </a:endParaRP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914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620000" cy="1143000"/>
          </a:xfrm>
        </p:spPr>
        <p:txBody>
          <a:bodyPr/>
          <a:lstStyle/>
          <a:p>
            <a:pPr eaLnBrk="1" hangingPunct="1"/>
            <a:r>
              <a:rPr lang="fr-FR" sz="2400" smtClean="0"/>
              <a:t>Messages sent to Russia : Top 10 senders</a:t>
            </a:r>
            <a:endParaRPr lang="en-GB" sz="2400" smtClean="0"/>
          </a:p>
        </p:txBody>
      </p:sp>
      <p:graphicFrame>
        <p:nvGraphicFramePr>
          <p:cNvPr id="362501" name="Object 5"/>
          <p:cNvGraphicFramePr>
            <a:graphicFrameLocks/>
          </p:cNvGraphicFramePr>
          <p:nvPr/>
        </p:nvGraphicFramePr>
        <p:xfrm>
          <a:off x="0" y="1341438"/>
          <a:ext cx="8874125" cy="4854575"/>
        </p:xfrm>
        <a:graphic>
          <a:graphicData uri="http://schemas.openxmlformats.org/presentationml/2006/ole">
            <p:oleObj spid="_x0000_s9218" name="Chart" r:id="rId5" imgW="9000972" imgH="4972134" progId="MSGraph.Chart.8">
              <p:embed followColorScheme="full"/>
            </p:oleObj>
          </a:graphicData>
        </a:graphic>
      </p:graphicFrame>
      <p:sp>
        <p:nvSpPr>
          <p:cNvPr id="9223" name="AutoShape 8"/>
          <p:cNvSpPr>
            <a:spLocks noChangeArrowheads="1"/>
          </p:cNvSpPr>
          <p:nvPr/>
        </p:nvSpPr>
        <p:spPr bwMode="auto">
          <a:xfrm>
            <a:off x="7086600" y="11430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4" name="Picture 10" descr="3dflagsdotcom_russi_2fawm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990600"/>
            <a:ext cx="8001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501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62501" grpId="0" bld="series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Country Profile –  Russia – Dec2008 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85B92D-B930-4DE1-AA0B-73BFEB47AF6F}" type="slidenum">
              <a:rPr lang="en-GB" smtClean="0">
                <a:latin typeface="Arial" pitchFamily="34" charset="0"/>
              </a:rPr>
              <a:pPr/>
              <a:t>7</a:t>
            </a:fld>
            <a:endParaRPr lang="en-GB" smtClean="0">
              <a:latin typeface="Arial" pitchFamily="34" charset="0"/>
            </a:endParaRPr>
          </a:p>
        </p:txBody>
      </p:sp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620000" cy="609600"/>
          </a:xfrm>
        </p:spPr>
        <p:txBody>
          <a:bodyPr/>
          <a:lstStyle/>
          <a:p>
            <a:pPr eaLnBrk="1" hangingPunct="1"/>
            <a:r>
              <a:rPr lang="fr-FR" sz="2800" smtClean="0"/>
              <a:t>Russia </a:t>
            </a:r>
            <a:r>
              <a:rPr lang="fr-FR" sz="2400" smtClean="0"/>
              <a:t>: Weight Domestic Traffic per Market</a:t>
            </a:r>
            <a:endParaRPr lang="en-GB" sz="2400" smtClean="0"/>
          </a:p>
        </p:txBody>
      </p:sp>
      <p:graphicFrame>
        <p:nvGraphicFramePr>
          <p:cNvPr id="11266" name="Object 3"/>
          <p:cNvGraphicFramePr>
            <a:graphicFrameLocks/>
          </p:cNvGraphicFramePr>
          <p:nvPr/>
        </p:nvGraphicFramePr>
        <p:xfrm>
          <a:off x="152400" y="1600200"/>
          <a:ext cx="8547100" cy="4824413"/>
        </p:xfrm>
        <a:graphic>
          <a:graphicData uri="http://schemas.openxmlformats.org/presentationml/2006/ole">
            <p:oleObj spid="_x0000_s11266" name="Chart" r:id="rId5" imgW="8991521" imgH="5000765" progId="MSGraph.Chart.8">
              <p:embed followColorScheme="full"/>
            </p:oleObj>
          </a:graphicData>
        </a:graphic>
      </p:graphicFrame>
      <p:sp>
        <p:nvSpPr>
          <p:cNvPr id="11271" name="Rectangle 20"/>
          <p:cNvSpPr>
            <a:spLocks noChangeArrowheads="1"/>
          </p:cNvSpPr>
          <p:nvPr/>
        </p:nvSpPr>
        <p:spPr bwMode="auto">
          <a:xfrm>
            <a:off x="1981200" y="3200400"/>
            <a:ext cx="9906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Weight:</a:t>
            </a:r>
          </a:p>
          <a:p>
            <a:pPr algn="ctr"/>
            <a:r>
              <a:rPr lang="en-GB" sz="1800"/>
              <a:t>54%</a:t>
            </a:r>
          </a:p>
        </p:txBody>
      </p:sp>
      <p:sp>
        <p:nvSpPr>
          <p:cNvPr id="11272" name="Rectangle 25"/>
          <p:cNvSpPr>
            <a:spLocks noChangeArrowheads="1"/>
          </p:cNvSpPr>
          <p:nvPr/>
        </p:nvSpPr>
        <p:spPr bwMode="auto">
          <a:xfrm>
            <a:off x="3657600" y="4191000"/>
            <a:ext cx="9906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Weight:</a:t>
            </a:r>
          </a:p>
          <a:p>
            <a:pPr algn="ctr"/>
            <a:r>
              <a:rPr lang="en-GB" sz="1800"/>
              <a:t>26%</a:t>
            </a:r>
          </a:p>
        </p:txBody>
      </p:sp>
      <p:sp>
        <p:nvSpPr>
          <p:cNvPr id="11273" name="Rectangle 26"/>
          <p:cNvSpPr>
            <a:spLocks noChangeArrowheads="1"/>
          </p:cNvSpPr>
          <p:nvPr/>
        </p:nvSpPr>
        <p:spPr bwMode="auto">
          <a:xfrm>
            <a:off x="5334000" y="4191000"/>
            <a:ext cx="9906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Weight:</a:t>
            </a:r>
          </a:p>
          <a:p>
            <a:pPr algn="ctr"/>
            <a:r>
              <a:rPr lang="en-GB" sz="1800"/>
              <a:t>70%</a:t>
            </a:r>
          </a:p>
        </p:txBody>
      </p:sp>
      <p:sp>
        <p:nvSpPr>
          <p:cNvPr id="11274" name="Rectangle 27"/>
          <p:cNvSpPr>
            <a:spLocks noChangeArrowheads="1"/>
          </p:cNvSpPr>
          <p:nvPr/>
        </p:nvSpPr>
        <p:spPr bwMode="auto">
          <a:xfrm>
            <a:off x="7010400" y="4191000"/>
            <a:ext cx="9906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/>
              <a:t>Weight:</a:t>
            </a:r>
          </a:p>
          <a:p>
            <a:pPr algn="ctr"/>
            <a:r>
              <a:rPr lang="en-GB" sz="1800"/>
              <a:t>15%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Country Profile –  Russia – Dec2008 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9EA12F5-37CA-4EFB-9CFD-E57AACADD48E}" type="slidenum">
              <a:rPr lang="en-GB" smtClean="0">
                <a:latin typeface="Arial" pitchFamily="34" charset="0"/>
              </a:rPr>
              <a:pPr/>
              <a:t>8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Agenda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4724400" cy="35052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GB" sz="2200" dirty="0" smtClean="0"/>
              <a:t>Some statistics</a:t>
            </a:r>
          </a:p>
          <a:p>
            <a:pPr eaLnBrk="1" hangingPunct="1">
              <a:lnSpc>
                <a:spcPct val="200000"/>
              </a:lnSpc>
            </a:pPr>
            <a:r>
              <a:rPr lang="en-GB" sz="2200" dirty="0" smtClean="0">
                <a:solidFill>
                  <a:srgbClr val="FFC000"/>
                </a:solidFill>
              </a:rPr>
              <a:t>Rouble Settlements via</a:t>
            </a:r>
          </a:p>
          <a:p>
            <a:pPr eaLnBrk="1" hangingPunct="1">
              <a:lnSpc>
                <a:spcPct val="200000"/>
              </a:lnSpc>
              <a:buNone/>
            </a:pPr>
            <a:r>
              <a:rPr lang="en-GB" sz="2200" dirty="0" smtClean="0">
                <a:solidFill>
                  <a:srgbClr val="FFC000"/>
                </a:solidFill>
              </a:rPr>
              <a:t>	correspondent banking</a:t>
            </a:r>
          </a:p>
          <a:p>
            <a:pPr eaLnBrk="1" hangingPunct="1">
              <a:lnSpc>
                <a:spcPct val="200000"/>
              </a:lnSpc>
            </a:pPr>
            <a:r>
              <a:rPr lang="en-GB" sz="2200" dirty="0" smtClean="0"/>
              <a:t>The Russian RTGS and SWIFT</a:t>
            </a:r>
          </a:p>
        </p:txBody>
      </p:sp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3"/>
          <a:srcRect r="879" b="894"/>
          <a:stretch>
            <a:fillRect/>
          </a:stretch>
        </p:blipFill>
        <p:spPr bwMode="auto">
          <a:xfrm>
            <a:off x="5257800" y="16764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Payments Market Practice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620000" cy="4572000"/>
          </a:xfrm>
        </p:spPr>
        <p:txBody>
          <a:bodyPr/>
          <a:lstStyle/>
          <a:p>
            <a:r>
              <a:rPr lang="en-GB" dirty="0" smtClean="0"/>
              <a:t>Under the auspices of the Russian National SWIFT Association (User and Member Group together) guidelines have been worked out on how to use the ISO-Standards to do Rouble Payments: “RUR-6 guidelines”.</a:t>
            </a:r>
          </a:p>
          <a:p>
            <a:endParaRPr lang="en-GB" dirty="0" smtClean="0"/>
          </a:p>
          <a:p>
            <a:r>
              <a:rPr lang="en-GB" dirty="0" smtClean="0"/>
              <a:t>Includes – amongst others – the MT 101, 103, 202, 205, 210, category 9 messages and n92, n95 &amp; n96 messages.</a:t>
            </a:r>
          </a:p>
          <a:p>
            <a:endParaRPr lang="en-GB" dirty="0" smtClean="0"/>
          </a:p>
          <a:p>
            <a:r>
              <a:rPr lang="en-GB" dirty="0" smtClean="0"/>
              <a:t>Includes transliteration table.</a:t>
            </a:r>
          </a:p>
          <a:p>
            <a:endParaRPr lang="en-GB" dirty="0" smtClean="0"/>
          </a:p>
          <a:p>
            <a:r>
              <a:rPr lang="en-GB" dirty="0" smtClean="0"/>
              <a:t>Currently version 6.</a:t>
            </a:r>
          </a:p>
          <a:p>
            <a:endParaRPr lang="en-GB" dirty="0" smtClean="0"/>
          </a:p>
          <a:p>
            <a:r>
              <a:rPr lang="en-GB" dirty="0" smtClean="0"/>
              <a:t>Available on </a:t>
            </a:r>
            <a:r>
              <a:rPr lang="en-GB" dirty="0" err="1" smtClean="0"/>
              <a:t>swift.ru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Country Profile –  Russia – Dec2008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AD1E5D-44C9-40DA-A445-BE55B4E6E5D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FT_PPT_Template_20080902[1]">
  <a:themeElements>
    <a:clrScheme name="SWIFT_PPT_Template_20080902[1]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_PPT_Template_20080902[1]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_PPT_Template_20080902[1]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SWIFT_PPT_Template_20080902[1]</Template>
  <TotalTime>1326</TotalTime>
  <Words>476</Words>
  <Application>Microsoft PowerPoint</Application>
  <PresentationFormat>On-screen Show (4:3)</PresentationFormat>
  <Paragraphs>141</Paragraphs>
  <Slides>14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SWIFT_PPT_Template_20080902[1]</vt:lpstr>
      <vt:lpstr>Default Design</vt:lpstr>
      <vt:lpstr>Chart</vt:lpstr>
      <vt:lpstr>Rouble Settlements via SWIFT</vt:lpstr>
      <vt:lpstr>Agenda</vt:lpstr>
      <vt:lpstr>CIS : Traffic Share</vt:lpstr>
      <vt:lpstr>Russia : Messages by market</vt:lpstr>
      <vt:lpstr>Messages sent from Russia</vt:lpstr>
      <vt:lpstr>Messages sent to Russia : Top 10 senders</vt:lpstr>
      <vt:lpstr>Russia : Weight Domestic Traffic per Market</vt:lpstr>
      <vt:lpstr>Agenda</vt:lpstr>
      <vt:lpstr>Payments Market Practice Group</vt:lpstr>
      <vt:lpstr>Issue(s) with RUR-6. </vt:lpstr>
      <vt:lpstr>Agenda</vt:lpstr>
      <vt:lpstr>History </vt:lpstr>
      <vt:lpstr>Message Flow Russian RTGS</vt:lpstr>
      <vt:lpstr>Slide 14</vt:lpstr>
    </vt:vector>
  </TitlesOfParts>
  <Manager/>
  <Company>S.W.I.F.T. sc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bmay</dc:creator>
  <cp:keywords/>
  <dc:description>©2008</dc:description>
  <cp:lastModifiedBy>crobson</cp:lastModifiedBy>
  <cp:revision>108</cp:revision>
  <cp:lastPrinted>2008-07-11T16:37:00Z</cp:lastPrinted>
  <dcterms:created xsi:type="dcterms:W3CDTF">2008-09-08T11:54:43Z</dcterms:created>
  <dcterms:modified xsi:type="dcterms:W3CDTF">2009-04-28T07:10:08Z</dcterms:modified>
  <cp:category/>
</cp:coreProperties>
</file>