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9" r:id="rId2"/>
    <p:sldId id="340" r:id="rId3"/>
    <p:sldId id="342" r:id="rId4"/>
    <p:sldId id="344" r:id="rId5"/>
    <p:sldId id="343" r:id="rId6"/>
    <p:sldId id="341" r:id="rId7"/>
    <p:sldId id="354" r:id="rId8"/>
    <p:sldId id="346" r:id="rId9"/>
    <p:sldId id="352" r:id="rId10"/>
    <p:sldId id="356" r:id="rId11"/>
    <p:sldId id="357" r:id="rId12"/>
    <p:sldId id="358" r:id="rId13"/>
    <p:sldId id="355" r:id="rId14"/>
    <p:sldId id="353" r:id="rId15"/>
  </p:sldIdLst>
  <p:sldSz cx="9144000" cy="6858000" type="screen4x3"/>
  <p:notesSz cx="6662738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66"/>
    <a:srgbClr val="FFCC00"/>
    <a:srgbClr val="FF9900"/>
    <a:srgbClr val="C0C0C0"/>
    <a:srgbClr val="EAEAEA"/>
    <a:srgbClr val="660066"/>
    <a:srgbClr val="0080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Total 2008 customers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Depositors</c:v>
                </c:pt>
                <c:pt idx="1">
                  <c:v>Issuers</c:v>
                </c:pt>
                <c:pt idx="2">
                  <c:v>Cash settlements participants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915</c:v>
                </c:pt>
                <c:pt idx="1">
                  <c:v>840</c:v>
                </c:pt>
                <c:pt idx="2">
                  <c:v>879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Total 4508 accounts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1901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2607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Custody accounts</c:v>
                </c:pt>
                <c:pt idx="1">
                  <c:v>Banking cash accounts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1901</c:v>
                </c:pt>
                <c:pt idx="1">
                  <c:v>2607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363A37-815B-4D9E-AE54-D52BE6024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5350"/>
            <a:ext cx="53292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553E36-1BA9-4879-B913-C961C2EBC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9A319-8520-453E-A374-634AB49DA80C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0D80-C2C0-41F4-A067-FBE0B9650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F7FD-CC77-4785-9920-422BADC17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8788" y="0"/>
            <a:ext cx="2251075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388" y="0"/>
            <a:ext cx="66040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C1E0-C0B9-42C4-AAC6-67B237314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8937625" cy="10112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388" y="1052513"/>
            <a:ext cx="4427537" cy="507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2325" y="1052513"/>
            <a:ext cx="4427538" cy="507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22D91-237E-4DDA-A4FE-81AFDB3C9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77D3-3BF0-44DD-AB0B-4B6FEA422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C7C-98A1-4F0D-AF4A-B1994976F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388" y="1052513"/>
            <a:ext cx="4427537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2325" y="1052513"/>
            <a:ext cx="4427538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078B-3AFA-4226-BE51-A286EAC28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10F2-CAC7-4040-831B-CCA79A450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6FE3E-BAFB-42FC-B96D-994398A4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B26A-4906-4A2F-9433-CB1722659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55977-49FD-4492-9885-8F114E78E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4392-56FF-4F7F-B50F-410C09C64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new lent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13463"/>
            <a:ext cx="91440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9376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8" y="1052513"/>
            <a:ext cx="9007475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1450" y="63007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07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DD9D5EF-34D4-456A-A14E-31DB9A01D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4925" y="1030288"/>
            <a:ext cx="9001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Myriad Pro Light SemiCond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96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804863" indent="-1730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>
          <a:solidFill>
            <a:schemeClr val="tx1"/>
          </a:solidFill>
          <a:latin typeface="+mn-lt"/>
        </a:defRPr>
      </a:lvl3pPr>
      <a:lvl4pPr marL="1168400" indent="-1841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20825" indent="-17303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78025" indent="-173038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35225" indent="-173038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92425" indent="-173038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49625" indent="-173038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86333-8F9A-46B8-8AFB-F721ECEDF52D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8600" y="1752600"/>
            <a:ext cx="8763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42000" rIns="342000" anchor="ctr"/>
          <a:lstStyle/>
          <a:p>
            <a:pPr algn="ctr" eaLnBrk="0" hangingPunct="0">
              <a:lnSpc>
                <a:spcPct val="150000"/>
              </a:lnSpc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/>
              </a:rPr>
              <a:t>National Settlement Depository: 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/>
              </a:rPr>
              <a:t>The New Element 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/>
              </a:rPr>
              <a:t>of Russian Financial Infrastructure</a:t>
            </a: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5219700" y="3860800"/>
            <a:ext cx="37449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</a:rPr>
              <a:t>Sergey </a:t>
            </a:r>
            <a:r>
              <a:rPr lang="en-US" sz="1600" b="1" dirty="0" err="1">
                <a:solidFill>
                  <a:schemeClr val="tx2"/>
                </a:solidFill>
              </a:rPr>
              <a:t>Sukhinin</a:t>
            </a:r>
            <a:endParaRPr lang="ru-RU" sz="1600" b="1" dirty="0">
              <a:solidFill>
                <a:schemeClr val="tx2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</a:rPr>
              <a:t>Deputy Chairman of the Board</a:t>
            </a:r>
          </a:p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</a:rPr>
              <a:t> National Settlement Depository</a:t>
            </a:r>
            <a:endParaRPr lang="ru-RU" sz="1600" b="1" dirty="0">
              <a:solidFill>
                <a:schemeClr val="tx2"/>
              </a:solidFill>
            </a:endParaRPr>
          </a:p>
          <a:p>
            <a:pPr algn="r">
              <a:lnSpc>
                <a:spcPct val="150000"/>
              </a:lnSpc>
            </a:pPr>
            <a:endParaRPr lang="en-US" sz="1600" b="1" dirty="0">
              <a:solidFill>
                <a:schemeClr val="tx2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</a:rPr>
              <a:t>9</a:t>
            </a:r>
            <a:r>
              <a:rPr lang="en-US" sz="16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>
                <a:solidFill>
                  <a:schemeClr val="tx2"/>
                </a:solidFill>
              </a:rPr>
              <a:t>Ruble Forum</a:t>
            </a:r>
          </a:p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</a:rPr>
              <a:t>April 2011, London</a:t>
            </a:r>
            <a:endParaRPr lang="ru-RU" sz="1600" b="1" dirty="0">
              <a:solidFill>
                <a:schemeClr val="tx2"/>
              </a:solidFill>
            </a:endParaRPr>
          </a:p>
          <a:p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9B26A-4906-4A2F-9433-CB17226590F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0"/>
            <a:ext cx="7858125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Market trends and new challenges</a:t>
            </a:r>
            <a:endParaRPr lang="ru-RU" sz="2400" b="1" dirty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53008" y="1268760"/>
            <a:ext cx="4038600" cy="4525963"/>
          </a:xfrm>
          <a:prstGeom prst="rect">
            <a:avLst/>
          </a:prstGeom>
        </p:spPr>
        <p:txBody>
          <a:bodyPr lIns="0" tIns="0" rIns="0" bIns="0"/>
          <a:lstStyle/>
          <a:p>
            <a:pPr marL="176213" marR="0" lvl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drivers</a:t>
            </a:r>
          </a:p>
          <a:p>
            <a:pPr marL="1076325" marR="0" lvl="1" indent="-266700" defTabSz="914400" eaLnBrk="1" latinLnBrk="0" hangingPunct="1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  <a:tabLst/>
              <a:defRPr/>
            </a:pPr>
            <a:r>
              <a:rPr lang="en-US" sz="1600" dirty="0" smtClean="0"/>
              <a:t>Legislation on CSD to appear in the Russian Federation</a:t>
            </a:r>
            <a:endParaRPr lang="ru-RU" sz="1600" dirty="0" smtClean="0"/>
          </a:p>
          <a:p>
            <a:pPr marL="1076325" marR="0" lvl="1" indent="-266700" defTabSz="914400" eaLnBrk="1" latinLnBrk="0" hangingPunct="1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  <a:tabLst/>
              <a:defRPr/>
            </a:pPr>
            <a:r>
              <a:rPr lang="en-US" sz="1600" dirty="0" smtClean="0"/>
              <a:t>Russian legislation for on-exchange trading with foreign financial instruments has been approved</a:t>
            </a:r>
            <a:endParaRPr lang="ru-RU" sz="1600" dirty="0" smtClean="0"/>
          </a:p>
          <a:p>
            <a:pPr marL="1076325" marR="0" lvl="1" indent="-266700" defTabSz="914400" eaLnBrk="1" latinLnBrk="0" hangingPunct="1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  <a:tabLst/>
              <a:defRPr/>
            </a:pPr>
            <a:r>
              <a:rPr lang="en-US" sz="1600" dirty="0" smtClean="0"/>
              <a:t>ICSDs</a:t>
            </a:r>
            <a:r>
              <a:rPr lang="en-GB" sz="1600" dirty="0" smtClean="0"/>
              <a:t> (</a:t>
            </a:r>
            <a:r>
              <a:rPr lang="en-GB" sz="1600" dirty="0" err="1" smtClean="0"/>
              <a:t>Euroclear</a:t>
            </a:r>
            <a:r>
              <a:rPr lang="en-GB" sz="1600" dirty="0" smtClean="0"/>
              <a:t>, </a:t>
            </a:r>
            <a:r>
              <a:rPr lang="en-GB" sz="1600" dirty="0" err="1" smtClean="0"/>
              <a:t>Clearstream</a:t>
            </a:r>
            <a:r>
              <a:rPr lang="en-GB" sz="1600" dirty="0" smtClean="0"/>
              <a:t>)</a:t>
            </a:r>
            <a:r>
              <a:rPr lang="ru-RU" sz="1600" dirty="0" smtClean="0"/>
              <a:t> </a:t>
            </a:r>
            <a:r>
              <a:rPr lang="en-US" sz="1600" dirty="0" smtClean="0"/>
              <a:t>and exchange groups</a:t>
            </a:r>
            <a:r>
              <a:rPr lang="ru-RU" sz="1600" dirty="0" smtClean="0"/>
              <a:t> (</a:t>
            </a:r>
            <a:r>
              <a:rPr lang="en-GB" sz="1600" dirty="0" smtClean="0"/>
              <a:t>NYSE, </a:t>
            </a:r>
            <a:r>
              <a:rPr lang="en-GB" sz="1600" dirty="0" err="1" smtClean="0"/>
              <a:t>Nasdaq</a:t>
            </a:r>
            <a:r>
              <a:rPr lang="en-GB" sz="1600" dirty="0" smtClean="0"/>
              <a:t>, LSE)</a:t>
            </a:r>
            <a:r>
              <a:rPr lang="ru-RU" sz="1600" dirty="0" smtClean="0"/>
              <a:t> </a:t>
            </a:r>
            <a:r>
              <a:rPr lang="en-US" sz="1600" dirty="0" smtClean="0"/>
              <a:t>fight for a larger-scale business</a:t>
            </a:r>
            <a:r>
              <a:rPr lang="ru-RU" sz="1600" dirty="0" smtClean="0"/>
              <a:t>, </a:t>
            </a:r>
            <a:r>
              <a:rPr lang="en-US" sz="1600" dirty="0" smtClean="0"/>
              <a:t>new markets</a:t>
            </a:r>
            <a:r>
              <a:rPr lang="ru-RU" sz="1600" dirty="0" smtClean="0"/>
              <a:t> </a:t>
            </a:r>
            <a:r>
              <a:rPr lang="en-US" sz="1600" dirty="0" smtClean="0"/>
              <a:t>and</a:t>
            </a:r>
            <a:r>
              <a:rPr lang="ru-RU" sz="1600" dirty="0" smtClean="0"/>
              <a:t> </a:t>
            </a:r>
            <a:r>
              <a:rPr lang="en-US" sz="1600" dirty="0" smtClean="0"/>
              <a:t>acquire new infrastructural organizations in other countries</a:t>
            </a:r>
            <a:endParaRPr lang="ru-RU" sz="1600" dirty="0" smtClean="0"/>
          </a:p>
          <a:p>
            <a:pPr marL="1076325" marR="0" lvl="1" indent="-266700" defTabSz="914400" eaLnBrk="1" latinLnBrk="0" hangingPunct="1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  <a:tabLst/>
              <a:defRPr/>
            </a:pPr>
            <a:r>
              <a:rPr lang="en-US" sz="1600" dirty="0" smtClean="0"/>
              <a:t>New systems of cross-border trading have been launched</a:t>
            </a:r>
            <a:r>
              <a:rPr lang="ru-RU" sz="1600" dirty="0" smtClean="0"/>
              <a:t>: </a:t>
            </a:r>
            <a:r>
              <a:rPr lang="en-US" sz="1600" dirty="0" smtClean="0"/>
              <a:t>T2S, </a:t>
            </a:r>
            <a:r>
              <a:rPr lang="en-GB" sz="1600" dirty="0" smtClean="0"/>
              <a:t>Link</a:t>
            </a:r>
            <a:r>
              <a:rPr lang="ru-RU" sz="1600" dirty="0" smtClean="0"/>
              <a:t> </a:t>
            </a:r>
            <a:r>
              <a:rPr lang="en-US" sz="1600" dirty="0" smtClean="0"/>
              <a:t>UP</a:t>
            </a:r>
            <a:r>
              <a:rPr lang="ru-RU" sz="1600" dirty="0" smtClean="0"/>
              <a:t> </a:t>
            </a:r>
            <a:r>
              <a:rPr lang="en-GB" sz="1600" dirty="0" smtClean="0"/>
              <a:t>Markets</a:t>
            </a:r>
            <a:endParaRPr lang="ru-RU" sz="1600" dirty="0" smtClean="0"/>
          </a:p>
        </p:txBody>
      </p:sp>
      <p:sp>
        <p:nvSpPr>
          <p:cNvPr id="7" name="Rectangle 10"/>
          <p:cNvSpPr txBox="1">
            <a:spLocks/>
          </p:cNvSpPr>
          <p:nvPr/>
        </p:nvSpPr>
        <p:spPr>
          <a:xfrm>
            <a:off x="4427984" y="1196752"/>
            <a:ext cx="4254624" cy="4597971"/>
          </a:xfrm>
          <a:prstGeom prst="rect">
            <a:avLst/>
          </a:prstGeom>
        </p:spPr>
        <p:txBody>
          <a:bodyPr/>
          <a:lstStyle/>
          <a:p>
            <a:pPr marL="176213" indent="-176213">
              <a:spcBef>
                <a:spcPct val="20000"/>
              </a:spcBef>
            </a:pPr>
            <a:r>
              <a:rPr lang="en-US" sz="2000" kern="0" dirty="0" smtClean="0">
                <a:latin typeface="+mn-lt"/>
              </a:rPr>
              <a:t>New challenges</a:t>
            </a:r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 smtClean="0"/>
              <a:t>MICEX expands its business to the CIS markets </a:t>
            </a:r>
            <a:r>
              <a:rPr lang="ru-RU" sz="1600" dirty="0" smtClean="0"/>
              <a:t>(</a:t>
            </a:r>
            <a:r>
              <a:rPr lang="en-US" sz="1600" dirty="0" smtClean="0"/>
              <a:t>Ukraine</a:t>
            </a:r>
            <a:r>
              <a:rPr lang="ru-RU" sz="1600" dirty="0" smtClean="0"/>
              <a:t>, …)</a:t>
            </a:r>
            <a:endParaRPr lang="en-US" sz="1600" dirty="0" smtClean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 smtClean="0"/>
              <a:t>Support to the newly creating IFC project in a global competition for international investors</a:t>
            </a:r>
            <a:endParaRPr lang="ru-RU" sz="1600" dirty="0" smtClean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 smtClean="0"/>
              <a:t>Thus we are to have the whole range of up-to-date services meeting domestic and global investors’ expectations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9B26A-4906-4A2F-9433-CB17226590F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0"/>
            <a:ext cx="7858125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NSD’s market position for 2014 </a:t>
            </a:r>
            <a:endParaRPr lang="ru-RU" sz="2400" b="1" dirty="0" smtClean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4"/>
          <p:cNvSpPr/>
          <p:nvPr/>
        </p:nvSpPr>
        <p:spPr>
          <a:xfrm>
            <a:off x="179512" y="1340768"/>
            <a:ext cx="8785225" cy="4537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rgbClr val="1D4D7D"/>
                </a:solidFill>
                <a:latin typeface="Arial" charset="0"/>
                <a:cs typeface="Arial" charset="0"/>
              </a:rPr>
              <a:t>Moscow International Financial Center</a:t>
            </a:r>
            <a:endParaRPr lang="ru-RU" sz="1600" b="1" dirty="0">
              <a:solidFill>
                <a:srgbClr val="1D4D7D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Straight Arrow Connector 84"/>
          <p:cNvCxnSpPr/>
          <p:nvPr/>
        </p:nvCxnSpPr>
        <p:spPr bwMode="auto">
          <a:xfrm flipV="1">
            <a:off x="1584325" y="2457450"/>
            <a:ext cx="2881313" cy="0"/>
          </a:xfrm>
          <a:prstGeom prst="straightConnector1">
            <a:avLst/>
          </a:prstGeom>
          <a:ln w="25400">
            <a:solidFill>
              <a:schemeClr val="tx2"/>
            </a:solidFill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11"/>
          <p:cNvSpPr/>
          <p:nvPr/>
        </p:nvSpPr>
        <p:spPr>
          <a:xfrm>
            <a:off x="250825" y="2889250"/>
            <a:ext cx="8642350" cy="1223963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b"/>
          <a:lstStyle/>
          <a:p>
            <a:pPr algn="ctr">
              <a:defRPr/>
            </a:pPr>
            <a:r>
              <a:rPr lang="en-US" sz="1400">
                <a:solidFill>
                  <a:srgbClr val="1D4D7D"/>
                </a:solidFill>
                <a:latin typeface="Arial" charset="0"/>
                <a:cs typeface="Arial" charset="0"/>
              </a:rPr>
              <a:t>International investment structures</a:t>
            </a:r>
            <a:endParaRPr lang="ru-RU" sz="1400">
              <a:solidFill>
                <a:srgbClr val="1D4D7D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91"/>
          <p:cNvSpPr/>
          <p:nvPr/>
        </p:nvSpPr>
        <p:spPr>
          <a:xfrm>
            <a:off x="215900" y="4076700"/>
            <a:ext cx="1441450" cy="1800225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b"/>
          <a:lstStyle/>
          <a:p>
            <a:pPr algn="ctr">
              <a:defRPr/>
            </a:pPr>
            <a:r>
              <a:rPr lang="en-US" sz="1400">
                <a:solidFill>
                  <a:srgbClr val="1D4D7D"/>
                </a:solidFill>
                <a:latin typeface="Arial" charset="0"/>
                <a:cs typeface="Arial" charset="0"/>
              </a:rPr>
              <a:t>Russia trading floors</a:t>
            </a:r>
            <a:endParaRPr lang="ru-RU" sz="1400">
              <a:solidFill>
                <a:srgbClr val="1D4D7D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93"/>
          <p:cNvSpPr/>
          <p:nvPr/>
        </p:nvSpPr>
        <p:spPr>
          <a:xfrm>
            <a:off x="396875" y="4724400"/>
            <a:ext cx="1079500" cy="36036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400">
                <a:solidFill>
                  <a:schemeClr val="tx2"/>
                </a:solidFill>
                <a:latin typeface="Arial" charset="0"/>
                <a:cs typeface="Arial" charset="0"/>
              </a:rPr>
              <a:t>SPICEX</a:t>
            </a:r>
            <a:endParaRPr lang="ru-RU" sz="14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6"/>
          <p:cNvSpPr/>
          <p:nvPr/>
        </p:nvSpPr>
        <p:spPr>
          <a:xfrm>
            <a:off x="396875" y="4219575"/>
            <a:ext cx="1079500" cy="36036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1400">
                <a:solidFill>
                  <a:schemeClr val="tx2"/>
                </a:solidFill>
                <a:latin typeface="Arial" charset="0"/>
                <a:cs typeface="Arial" charset="0"/>
              </a:rPr>
              <a:t>RTS</a:t>
            </a:r>
            <a:endParaRPr lang="ru-RU" sz="14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ight Arrow 104"/>
          <p:cNvSpPr/>
          <p:nvPr/>
        </p:nvSpPr>
        <p:spPr>
          <a:xfrm>
            <a:off x="1657350" y="5300663"/>
            <a:ext cx="466725" cy="504825"/>
          </a:xfrm>
          <a:prstGeom prst="rightArrow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05"/>
          <p:cNvSpPr/>
          <p:nvPr/>
        </p:nvSpPr>
        <p:spPr>
          <a:xfrm>
            <a:off x="7416800" y="4076700"/>
            <a:ext cx="1441450" cy="1800225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b"/>
          <a:lstStyle/>
          <a:p>
            <a:pPr algn="ctr">
              <a:defRPr/>
            </a:pPr>
            <a:r>
              <a:rPr lang="en-US" sz="1400">
                <a:solidFill>
                  <a:srgbClr val="1D4D7D"/>
                </a:solidFill>
                <a:latin typeface="Arial" charset="0"/>
                <a:cs typeface="Arial" charset="0"/>
              </a:rPr>
              <a:t>Russian OTC</a:t>
            </a:r>
            <a:endParaRPr lang="ru-RU" sz="1400">
              <a:solidFill>
                <a:srgbClr val="1D4D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07"/>
          <p:cNvSpPr>
            <a:spLocks noChangeArrowheads="1"/>
          </p:cNvSpPr>
          <p:nvPr/>
        </p:nvSpPr>
        <p:spPr bwMode="auto">
          <a:xfrm>
            <a:off x="7597775" y="4437063"/>
            <a:ext cx="1079500" cy="360362"/>
          </a:xfrm>
          <a:prstGeom prst="rect">
            <a:avLst/>
          </a:prstGeom>
          <a:solidFill>
            <a:srgbClr val="B1DCEE"/>
          </a:solidFill>
          <a:ln w="25400" algn="ctr">
            <a:solidFill>
              <a:srgbClr val="81A1AF"/>
            </a:solidFill>
            <a:prstDash val="dash"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en-GB" sz="1400" dirty="0">
                <a:solidFill>
                  <a:schemeClr val="tx2"/>
                </a:solidFill>
                <a:latin typeface="+mn-lt"/>
                <a:cs typeface="+mn-cs"/>
              </a:rPr>
              <a:t>RSX</a:t>
            </a:r>
            <a:endParaRPr lang="ru-RU" sz="1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4" name="Right Arrow 109"/>
          <p:cNvSpPr/>
          <p:nvPr/>
        </p:nvSpPr>
        <p:spPr>
          <a:xfrm flipH="1">
            <a:off x="6985000" y="5300663"/>
            <a:ext cx="431800" cy="503237"/>
          </a:xfrm>
          <a:prstGeom prst="rightArrow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Bent Arrow 122"/>
          <p:cNvSpPr/>
          <p:nvPr/>
        </p:nvSpPr>
        <p:spPr>
          <a:xfrm flipV="1">
            <a:off x="2087724" y="4077072"/>
            <a:ext cx="504156" cy="1296142"/>
          </a:xfrm>
          <a:prstGeom prst="upDownArrow">
            <a:avLst>
              <a:gd name="adj1" fmla="val 41714"/>
              <a:gd name="adj2" fmla="val 51221"/>
            </a:avLst>
          </a:prstGeom>
          <a:solidFill>
            <a:srgbClr val="FFBF61"/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4049713" y="4797425"/>
            <a:ext cx="1044575" cy="36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chemeClr val="bg1"/>
                </a:solidFill>
                <a:latin typeface="Arial" charset="0"/>
                <a:cs typeface="Arial" charset="0"/>
              </a:rPr>
              <a:t>NCC</a:t>
            </a:r>
            <a:endParaRPr lang="ru-RU" sz="1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7" name="Group 55"/>
          <p:cNvGrpSpPr>
            <a:grpSpLocks/>
          </p:cNvGrpSpPr>
          <p:nvPr/>
        </p:nvGrpSpPr>
        <p:grpSpPr bwMode="auto">
          <a:xfrm>
            <a:off x="2124075" y="4149725"/>
            <a:ext cx="4860925" cy="1800225"/>
            <a:chOff x="1338" y="2614"/>
            <a:chExt cx="3062" cy="1134"/>
          </a:xfrm>
        </p:grpSpPr>
        <p:sp>
          <p:nvSpPr>
            <p:cNvPr id="18" name="Rectangle 14"/>
            <p:cNvSpPr/>
            <p:nvPr/>
          </p:nvSpPr>
          <p:spPr>
            <a:xfrm>
              <a:off x="1791" y="2614"/>
              <a:ext cx="2178" cy="1134"/>
            </a:xfrm>
            <a:prstGeom prst="rect">
              <a:avLst/>
            </a:prstGeom>
            <a:solidFill>
              <a:srgbClr val="FFC979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anchor="b"/>
            <a:lstStyle/>
            <a:p>
              <a:pPr algn="ctr">
                <a:defRPr/>
              </a:pPr>
              <a:r>
                <a:rPr lang="en-US" sz="1400">
                  <a:solidFill>
                    <a:srgbClr val="1D4D7D"/>
                  </a:solidFill>
                  <a:latin typeface="Arial" charset="0"/>
                  <a:cs typeface="Arial" charset="0"/>
                </a:rPr>
                <a:t>MICEX Group</a:t>
              </a:r>
              <a:endParaRPr lang="ru-RU" sz="1400">
                <a:solidFill>
                  <a:srgbClr val="1D4D7D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2"/>
            <p:cNvSpPr/>
            <p:nvPr/>
          </p:nvSpPr>
          <p:spPr>
            <a:xfrm>
              <a:off x="2551" y="2614"/>
              <a:ext cx="658" cy="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Arial" charset="0"/>
                </a:rPr>
                <a:t>MICEX Stock Exchange</a:t>
              </a:r>
              <a:endParaRPr lang="ru-RU" sz="140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3"/>
            <p:cNvSpPr/>
            <p:nvPr/>
          </p:nvSpPr>
          <p:spPr>
            <a:xfrm>
              <a:off x="3266" y="2636"/>
              <a:ext cx="657" cy="3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Arial" charset="0"/>
                </a:rPr>
                <a:t>National Mercantile Exchange</a:t>
              </a:r>
              <a:endParaRPr lang="ru-RU" sz="140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" name="Rectangle 43"/>
            <p:cNvSpPr/>
            <p:nvPr/>
          </p:nvSpPr>
          <p:spPr>
            <a:xfrm>
              <a:off x="1338" y="3340"/>
              <a:ext cx="3062" cy="226"/>
            </a:xfrm>
            <a:prstGeom prst="rect">
              <a:avLst/>
            </a:prstGeom>
            <a:solidFill>
              <a:srgbClr val="3DA8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Arial" charset="0"/>
                </a:rPr>
                <a:t>National Settlement Depository</a:t>
              </a:r>
              <a:endParaRPr lang="ru-RU" sz="140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Rectangle 47"/>
            <p:cNvSpPr/>
            <p:nvPr/>
          </p:nvSpPr>
          <p:spPr>
            <a:xfrm>
              <a:off x="1837" y="2614"/>
              <a:ext cx="657" cy="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Arial" charset="0"/>
                </a:rPr>
                <a:t>MICEX</a:t>
              </a:r>
              <a:endParaRPr lang="ru-RU" sz="140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3" name="Rectangle 48"/>
          <p:cNvSpPr/>
          <p:nvPr/>
        </p:nvSpPr>
        <p:spPr>
          <a:xfrm rot="19449990">
            <a:off x="301625" y="4075113"/>
            <a:ext cx="431800" cy="215900"/>
          </a:xfrm>
          <a:prstGeom prst="rect">
            <a:avLst/>
          </a:prstGeom>
          <a:solidFill>
            <a:srgbClr val="FFE3B9"/>
          </a:solidFill>
          <a:ln w="31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1"/>
                </a:solidFill>
              </a:rPr>
              <a:t>New</a:t>
            </a:r>
            <a:endParaRPr lang="ru-RU" sz="1200" dirty="0">
              <a:solidFill>
                <a:schemeClr val="accent1"/>
              </a:solidFill>
            </a:endParaRPr>
          </a:p>
        </p:txBody>
      </p:sp>
      <p:grpSp>
        <p:nvGrpSpPr>
          <p:cNvPr id="24" name="Group 55"/>
          <p:cNvGrpSpPr>
            <a:grpSpLocks/>
          </p:cNvGrpSpPr>
          <p:nvPr/>
        </p:nvGrpSpPr>
        <p:grpSpPr bwMode="auto">
          <a:xfrm>
            <a:off x="539750" y="3033713"/>
            <a:ext cx="5688013" cy="755650"/>
            <a:chOff x="460387" y="2268000"/>
            <a:chExt cx="3168000" cy="756000"/>
          </a:xfrm>
        </p:grpSpPr>
        <p:sp>
          <p:nvSpPr>
            <p:cNvPr id="25" name="Rectangle 114"/>
            <p:cNvSpPr>
              <a:spLocks noChangeArrowheads="1"/>
            </p:cNvSpPr>
            <p:nvPr/>
          </p:nvSpPr>
          <p:spPr bwMode="auto">
            <a:xfrm>
              <a:off x="460387" y="2268000"/>
              <a:ext cx="3168000" cy="756000"/>
            </a:xfrm>
            <a:prstGeom prst="rect">
              <a:avLst/>
            </a:prstGeom>
            <a:solidFill>
              <a:srgbClr val="FFD79B"/>
            </a:solidFill>
            <a:ln w="25400" algn="ctr">
              <a:noFill/>
              <a:miter lim="800000"/>
              <a:headEnd/>
              <a:tailEnd/>
            </a:ln>
          </p:spPr>
          <p:txBody>
            <a:bodyPr lIns="36000" rIns="36000"/>
            <a:lstStyle/>
            <a:p>
              <a:pPr algn="ctr"/>
              <a:r>
                <a:rPr lang="en-US" sz="1200">
                  <a:solidFill>
                    <a:schemeClr val="tx2"/>
                  </a:solidFill>
                </a:rPr>
                <a:t>CSDs  and</a:t>
              </a:r>
              <a:r>
                <a:rPr lang="ru-RU" sz="1200">
                  <a:solidFill>
                    <a:schemeClr val="tx2"/>
                  </a:solidFill>
                </a:rPr>
                <a:t>  </a:t>
              </a:r>
              <a:r>
                <a:rPr lang="en-GB" sz="1200">
                  <a:solidFill>
                    <a:schemeClr val="tx2"/>
                  </a:solidFill>
                </a:rPr>
                <a:t>ICSDs</a:t>
              </a:r>
              <a:endParaRPr lang="ru-RU" sz="1200">
                <a:solidFill>
                  <a:schemeClr val="tx2"/>
                </a:solidFill>
              </a:endParaRPr>
            </a:p>
          </p:txBody>
        </p:sp>
        <p:sp>
          <p:nvSpPr>
            <p:cNvPr id="26" name="Rectangle 113"/>
            <p:cNvSpPr/>
            <p:nvPr/>
          </p:nvSpPr>
          <p:spPr>
            <a:xfrm>
              <a:off x="1402918" y="2592000"/>
              <a:ext cx="730329" cy="358941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2"/>
                  </a:solidFill>
                </a:rPr>
                <a:t>Euroclear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sp>
          <p:nvSpPr>
            <p:cNvPr id="27" name="Rectangle 121"/>
            <p:cNvSpPr/>
            <p:nvPr/>
          </p:nvSpPr>
          <p:spPr>
            <a:xfrm>
              <a:off x="2946688" y="2592000"/>
              <a:ext cx="649869" cy="358941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1400">
                  <a:solidFill>
                    <a:schemeClr val="tx2"/>
                  </a:solidFill>
                  <a:cs typeface="Arial" charset="0"/>
                </a:rPr>
                <a:t>…</a:t>
              </a:r>
            </a:p>
          </p:txBody>
        </p:sp>
        <p:sp>
          <p:nvSpPr>
            <p:cNvPr id="28" name="Rectangle 114"/>
            <p:cNvSpPr/>
            <p:nvPr/>
          </p:nvSpPr>
          <p:spPr>
            <a:xfrm>
              <a:off x="2164193" y="2592000"/>
              <a:ext cx="732981" cy="358941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2"/>
                  </a:solidFill>
                </a:rPr>
                <a:t>Clearstream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9" name="Group 53"/>
          <p:cNvGrpSpPr>
            <a:grpSpLocks/>
          </p:cNvGrpSpPr>
          <p:nvPr/>
        </p:nvGrpSpPr>
        <p:grpSpPr bwMode="auto">
          <a:xfrm>
            <a:off x="6372225" y="3033713"/>
            <a:ext cx="2303463" cy="755650"/>
            <a:chOff x="6552000" y="2268000"/>
            <a:chExt cx="1908000" cy="756084"/>
          </a:xfrm>
        </p:grpSpPr>
        <p:sp>
          <p:nvSpPr>
            <p:cNvPr id="30" name="Rectangle 114"/>
            <p:cNvSpPr>
              <a:spLocks noChangeArrowheads="1"/>
            </p:cNvSpPr>
            <p:nvPr/>
          </p:nvSpPr>
          <p:spPr bwMode="auto">
            <a:xfrm>
              <a:off x="6552000" y="2268000"/>
              <a:ext cx="1908000" cy="756084"/>
            </a:xfrm>
            <a:prstGeom prst="rect">
              <a:avLst/>
            </a:prstGeom>
            <a:solidFill>
              <a:srgbClr val="FFD79B"/>
            </a:solidFill>
            <a:ln w="25400" algn="ctr">
              <a:noFill/>
              <a:miter lim="800000"/>
              <a:headEnd/>
              <a:tailEnd/>
            </a:ln>
          </p:spPr>
          <p:txBody>
            <a:bodyPr lIns="36000" rIns="36000"/>
            <a:lstStyle/>
            <a:p>
              <a:pPr algn="ctr"/>
              <a:r>
                <a:rPr lang="en-US" sz="1200">
                  <a:solidFill>
                    <a:schemeClr val="tx2"/>
                  </a:solidFill>
                </a:rPr>
                <a:t>CIS burses</a:t>
              </a:r>
              <a:endParaRPr lang="ru-RU" sz="1200">
                <a:solidFill>
                  <a:schemeClr val="tx2"/>
                </a:solidFill>
              </a:endParaRPr>
            </a:p>
          </p:txBody>
        </p:sp>
        <p:sp>
          <p:nvSpPr>
            <p:cNvPr id="31" name="Rectangle 118"/>
            <p:cNvSpPr/>
            <p:nvPr/>
          </p:nvSpPr>
          <p:spPr>
            <a:xfrm>
              <a:off x="6623008" y="2601566"/>
              <a:ext cx="845516" cy="357392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PFTS</a:t>
              </a:r>
              <a:endParaRPr lang="ru-RU" sz="1400">
                <a:solidFill>
                  <a:schemeClr val="tx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" name="Rectangle 119"/>
            <p:cNvSpPr/>
            <p:nvPr/>
          </p:nvSpPr>
          <p:spPr>
            <a:xfrm>
              <a:off x="7560571" y="2601566"/>
              <a:ext cx="842886" cy="358981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ru-RU" sz="1400">
                  <a:solidFill>
                    <a:schemeClr val="tx2"/>
                  </a:solidFill>
                  <a:latin typeface="Arial" charset="0"/>
                  <a:cs typeface="Arial" charset="0"/>
                </a:rPr>
                <a:t>…</a:t>
              </a:r>
            </a:p>
          </p:txBody>
        </p:sp>
      </p:grpSp>
      <p:sp>
        <p:nvSpPr>
          <p:cNvPr id="33" name="Rectangle 49"/>
          <p:cNvSpPr/>
          <p:nvPr/>
        </p:nvSpPr>
        <p:spPr>
          <a:xfrm rot="19449990">
            <a:off x="4991100" y="3175000"/>
            <a:ext cx="431800" cy="215900"/>
          </a:xfrm>
          <a:prstGeom prst="rect">
            <a:avLst/>
          </a:prstGeom>
          <a:solidFill>
            <a:srgbClr val="FFE3B9"/>
          </a:solidFill>
          <a:ln w="31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1"/>
                </a:solidFill>
              </a:rPr>
              <a:t>New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34" name="Rectangle 56"/>
          <p:cNvSpPr/>
          <p:nvPr/>
        </p:nvSpPr>
        <p:spPr>
          <a:xfrm rot="19449990">
            <a:off x="6899275" y="2922588"/>
            <a:ext cx="431800" cy="215900"/>
          </a:xfrm>
          <a:prstGeom prst="rect">
            <a:avLst/>
          </a:prstGeom>
          <a:solidFill>
            <a:srgbClr val="FFE3B9"/>
          </a:solidFill>
          <a:ln w="31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1"/>
                </a:solidFill>
              </a:rPr>
              <a:t>New</a:t>
            </a:r>
            <a:endParaRPr lang="ru-RU" sz="1200" dirty="0">
              <a:solidFill>
                <a:schemeClr val="accent1"/>
              </a:solidFill>
            </a:endParaRPr>
          </a:p>
        </p:txBody>
      </p:sp>
      <p:grpSp>
        <p:nvGrpSpPr>
          <p:cNvPr id="35" name="Группа 63"/>
          <p:cNvGrpSpPr>
            <a:grpSpLocks/>
          </p:cNvGrpSpPr>
          <p:nvPr/>
        </p:nvGrpSpPr>
        <p:grpSpPr bwMode="auto">
          <a:xfrm>
            <a:off x="250825" y="1808163"/>
            <a:ext cx="8642350" cy="900112"/>
            <a:chOff x="250825" y="5281613"/>
            <a:chExt cx="8642350" cy="900112"/>
          </a:xfrm>
        </p:grpSpPr>
        <p:sp>
          <p:nvSpPr>
            <p:cNvPr id="36" name="Diamond 72"/>
            <p:cNvSpPr/>
            <p:nvPr/>
          </p:nvSpPr>
          <p:spPr>
            <a:xfrm>
              <a:off x="250825" y="5338763"/>
              <a:ext cx="144463" cy="430212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TextBox 10"/>
            <p:cNvSpPr txBox="1">
              <a:spLocks noChangeArrowheads="1"/>
            </p:cNvSpPr>
            <p:nvPr/>
          </p:nvSpPr>
          <p:spPr bwMode="auto">
            <a:xfrm>
              <a:off x="527050" y="5281613"/>
              <a:ext cx="774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</a:rPr>
                <a:t>London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sp>
          <p:nvSpPr>
            <p:cNvPr id="38" name="Diamond 74"/>
            <p:cNvSpPr/>
            <p:nvPr/>
          </p:nvSpPr>
          <p:spPr>
            <a:xfrm>
              <a:off x="1474788" y="5699125"/>
              <a:ext cx="144462" cy="430213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TextBox 12"/>
            <p:cNvSpPr txBox="1">
              <a:spLocks noChangeArrowheads="1"/>
            </p:cNvSpPr>
            <p:nvPr/>
          </p:nvSpPr>
          <p:spPr bwMode="auto">
            <a:xfrm>
              <a:off x="1763713" y="5876925"/>
              <a:ext cx="8921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</a:rPr>
                <a:t>Frankfurt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sp>
          <p:nvSpPr>
            <p:cNvPr id="40" name="Diamond 76"/>
            <p:cNvSpPr/>
            <p:nvPr/>
          </p:nvSpPr>
          <p:spPr>
            <a:xfrm>
              <a:off x="8748713" y="5337175"/>
              <a:ext cx="144462" cy="431800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TextBox 14"/>
            <p:cNvSpPr txBox="1">
              <a:spLocks noChangeArrowheads="1"/>
            </p:cNvSpPr>
            <p:nvPr/>
          </p:nvSpPr>
          <p:spPr bwMode="auto">
            <a:xfrm>
              <a:off x="8018463" y="5281613"/>
              <a:ext cx="61753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</a:rPr>
                <a:t>Tokio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sp>
          <p:nvSpPr>
            <p:cNvPr id="42" name="Diamond 78"/>
            <p:cNvSpPr/>
            <p:nvPr/>
          </p:nvSpPr>
          <p:spPr>
            <a:xfrm>
              <a:off x="8097838" y="5699125"/>
              <a:ext cx="146050" cy="430213"/>
            </a:xfrm>
            <a:prstGeom prst="diamon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3" name="TextBox 16"/>
            <p:cNvSpPr txBox="1">
              <a:spLocks noChangeArrowheads="1"/>
            </p:cNvSpPr>
            <p:nvPr/>
          </p:nvSpPr>
          <p:spPr bwMode="auto">
            <a:xfrm>
              <a:off x="7142163" y="5876925"/>
              <a:ext cx="10715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</a:rPr>
                <a:t>Hong Kong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sp>
          <p:nvSpPr>
            <p:cNvPr id="44" name="Diamond 80"/>
            <p:cNvSpPr/>
            <p:nvPr/>
          </p:nvSpPr>
          <p:spPr>
            <a:xfrm>
              <a:off x="4500563" y="5697538"/>
              <a:ext cx="144462" cy="431800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18"/>
            <p:cNvSpPr txBox="1">
              <a:spLocks noChangeArrowheads="1"/>
            </p:cNvSpPr>
            <p:nvPr/>
          </p:nvSpPr>
          <p:spPr bwMode="auto">
            <a:xfrm>
              <a:off x="4154488" y="5399088"/>
              <a:ext cx="8826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FF0000"/>
                  </a:solidFill>
                </a:rPr>
                <a:t>Moscow</a:t>
              </a:r>
              <a:endParaRPr lang="ru-RU" sz="1400" b="1">
                <a:solidFill>
                  <a:srgbClr val="FF0000"/>
                </a:solidFill>
              </a:endParaRPr>
            </a:p>
          </p:txBody>
        </p:sp>
        <p:cxnSp>
          <p:nvCxnSpPr>
            <p:cNvPr id="46" name="Straight Arrow Connector 82"/>
            <p:cNvCxnSpPr>
              <a:stCxn id="36" idx="3"/>
              <a:endCxn id="45" idx="1"/>
            </p:cNvCxnSpPr>
            <p:nvPr/>
          </p:nvCxnSpPr>
          <p:spPr bwMode="auto">
            <a:xfrm>
              <a:off x="395288" y="5553075"/>
              <a:ext cx="3759200" cy="1588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23"/>
            <p:cNvSpPr txBox="1">
              <a:spLocks noChangeArrowheads="1"/>
            </p:cNvSpPr>
            <p:nvPr/>
          </p:nvSpPr>
          <p:spPr bwMode="auto">
            <a:xfrm>
              <a:off x="3328988" y="5281613"/>
              <a:ext cx="774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>
                  <a:solidFill>
                    <a:schemeClr val="tx2"/>
                  </a:solidFill>
                </a:rPr>
                <a:t>3 </a:t>
              </a:r>
              <a:r>
                <a:rPr lang="en-US" sz="1400">
                  <a:solidFill>
                    <a:schemeClr val="tx2"/>
                  </a:solidFill>
                </a:rPr>
                <a:t>hours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sp>
          <p:nvSpPr>
            <p:cNvPr id="48" name="TextBox 28"/>
            <p:cNvSpPr txBox="1">
              <a:spLocks noChangeArrowheads="1"/>
            </p:cNvSpPr>
            <p:nvPr/>
          </p:nvSpPr>
          <p:spPr bwMode="auto">
            <a:xfrm>
              <a:off x="3617913" y="5876925"/>
              <a:ext cx="774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>
                  <a:solidFill>
                    <a:schemeClr val="tx2"/>
                  </a:solidFill>
                </a:rPr>
                <a:t>2 </a:t>
              </a:r>
              <a:r>
                <a:rPr lang="en-US" sz="1400">
                  <a:solidFill>
                    <a:schemeClr val="tx2"/>
                  </a:solidFill>
                </a:rPr>
                <a:t>hours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cxnSp>
          <p:nvCxnSpPr>
            <p:cNvPr id="49" name="Straight Arrow Connector 86"/>
            <p:cNvCxnSpPr>
              <a:stCxn id="45" idx="3"/>
              <a:endCxn id="40" idx="1"/>
            </p:cNvCxnSpPr>
            <p:nvPr/>
          </p:nvCxnSpPr>
          <p:spPr bwMode="auto">
            <a:xfrm flipV="1">
              <a:off x="4989513" y="5553075"/>
              <a:ext cx="3759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31"/>
            <p:cNvSpPr txBox="1">
              <a:spLocks noChangeArrowheads="1"/>
            </p:cNvSpPr>
            <p:nvPr/>
          </p:nvSpPr>
          <p:spPr bwMode="auto">
            <a:xfrm>
              <a:off x="5148263" y="5281613"/>
              <a:ext cx="774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>
                  <a:solidFill>
                    <a:schemeClr val="tx2"/>
                  </a:solidFill>
                </a:rPr>
                <a:t>6 </a:t>
              </a:r>
              <a:r>
                <a:rPr lang="en-US" sz="1400">
                  <a:solidFill>
                    <a:schemeClr val="tx2"/>
                  </a:solidFill>
                </a:rPr>
                <a:t>hours</a:t>
              </a:r>
              <a:endParaRPr lang="ru-RU" sz="1400">
                <a:solidFill>
                  <a:schemeClr val="tx2"/>
                </a:solidFill>
              </a:endParaRPr>
            </a:p>
          </p:txBody>
        </p:sp>
        <p:cxnSp>
          <p:nvCxnSpPr>
            <p:cNvPr id="51" name="Straight Arrow Connector 88"/>
            <p:cNvCxnSpPr>
              <a:stCxn id="44" idx="3"/>
              <a:endCxn id="42" idx="1"/>
            </p:cNvCxnSpPr>
            <p:nvPr/>
          </p:nvCxnSpPr>
          <p:spPr bwMode="auto">
            <a:xfrm>
              <a:off x="4645025" y="5913438"/>
              <a:ext cx="3452813" cy="0"/>
            </a:xfrm>
            <a:prstGeom prst="straightConnector1">
              <a:avLst/>
            </a:prstGeom>
            <a:ln w="25400">
              <a:solidFill>
                <a:schemeClr val="tx2"/>
              </a:solidFill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34"/>
            <p:cNvSpPr txBox="1">
              <a:spLocks noChangeArrowheads="1"/>
            </p:cNvSpPr>
            <p:nvPr/>
          </p:nvSpPr>
          <p:spPr bwMode="auto">
            <a:xfrm>
              <a:off x="4787900" y="5876925"/>
              <a:ext cx="7747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>
                  <a:solidFill>
                    <a:schemeClr val="tx2"/>
                  </a:solidFill>
                </a:rPr>
                <a:t>5 </a:t>
              </a:r>
              <a:r>
                <a:rPr lang="en-US" sz="1400">
                  <a:solidFill>
                    <a:schemeClr val="tx2"/>
                  </a:solidFill>
                </a:rPr>
                <a:t>hours</a:t>
              </a:r>
              <a:endParaRPr lang="ru-RU" sz="1400">
                <a:solidFill>
                  <a:schemeClr val="tx2"/>
                </a:solidFill>
              </a:endParaRPr>
            </a:p>
          </p:txBody>
        </p:sp>
      </p:grpSp>
      <p:sp>
        <p:nvSpPr>
          <p:cNvPr id="53" name="Rectangle 113"/>
          <p:cNvSpPr/>
          <p:nvPr/>
        </p:nvSpPr>
        <p:spPr bwMode="auto">
          <a:xfrm>
            <a:off x="684213" y="3357563"/>
            <a:ext cx="1455737" cy="35877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GB" sz="1400">
                <a:solidFill>
                  <a:schemeClr val="tx2"/>
                </a:solidFill>
                <a:cs typeface="Arial" charset="0"/>
              </a:rPr>
              <a:t>CIS CSDs</a:t>
            </a:r>
            <a:endParaRPr lang="ru-RU" sz="14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54" name="Rectangle 48"/>
          <p:cNvSpPr/>
          <p:nvPr/>
        </p:nvSpPr>
        <p:spPr>
          <a:xfrm rot="19449990">
            <a:off x="8339138" y="4219575"/>
            <a:ext cx="431800" cy="215900"/>
          </a:xfrm>
          <a:prstGeom prst="rect">
            <a:avLst/>
          </a:prstGeom>
          <a:solidFill>
            <a:srgbClr val="FFE3B9"/>
          </a:solidFill>
          <a:ln w="31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1"/>
                </a:solidFill>
              </a:rPr>
              <a:t>New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55" name="Bent Arrow 122"/>
          <p:cNvSpPr/>
          <p:nvPr/>
        </p:nvSpPr>
        <p:spPr>
          <a:xfrm rot="1989956" flipV="1">
            <a:off x="6485409" y="4046457"/>
            <a:ext cx="504156" cy="1328227"/>
          </a:xfrm>
          <a:prstGeom prst="upArrow">
            <a:avLst/>
          </a:prstGeom>
          <a:solidFill>
            <a:srgbClr val="FFC269"/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9B26A-4906-4A2F-9433-CB17226590F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7504" y="0"/>
            <a:ext cx="7858125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NSD as a single entrance point for foreign investors: vision for 2014</a:t>
            </a:r>
            <a:endParaRPr lang="ru-RU" sz="2400" b="1" dirty="0" smtClean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044575" y="1700213"/>
            <a:ext cx="7920038" cy="433387"/>
            <a:chOff x="972088" y="1772814"/>
            <a:chExt cx="8064408" cy="432002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115951" y="1772814"/>
              <a:ext cx="7920545" cy="432002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Custody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Settlements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Securities Lending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Access to RTGS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Rounded Rectangle 8"/>
            <p:cNvSpPr/>
            <p:nvPr/>
          </p:nvSpPr>
          <p:spPr>
            <a:xfrm>
              <a:off x="972088" y="1772814"/>
              <a:ext cx="2880492" cy="43200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>
                  <a:solidFill>
                    <a:srgbClr val="FFFFFF"/>
                  </a:solidFill>
                  <a:latin typeface="Arial" charset="0"/>
                  <a:cs typeface="Arial" charset="0"/>
                </a:rPr>
                <a:t>Intermediaries</a:t>
              </a:r>
              <a:endParaRPr lang="ru-RU" sz="14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042988" y="2168525"/>
            <a:ext cx="7924800" cy="431800"/>
            <a:chOff x="972088" y="2258868"/>
            <a:chExt cx="8067818" cy="432002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19157" y="2258868"/>
              <a:ext cx="7920749" cy="432002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accent1">
                      <a:lumMod val="50000"/>
                    </a:schemeClr>
                  </a:solidFill>
                </a:rPr>
                <a:t>IPO/SPO,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corporate actions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corporate information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72088" y="2258868"/>
              <a:ext cx="2879978" cy="43200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Arial" charset="0"/>
                </a:rPr>
                <a:t>Issuers</a:t>
              </a:r>
              <a:endParaRPr lang="ru-RU" sz="140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1042988" y="2673350"/>
            <a:ext cx="7920037" cy="431800"/>
            <a:chOff x="972088" y="2744922"/>
            <a:chExt cx="8064408" cy="432002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1115950" y="2744922"/>
              <a:ext cx="7920546" cy="432002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Lombard Loans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REPO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Collateral Management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" name="Rounded Rectangle 10"/>
            <p:cNvSpPr/>
            <p:nvPr/>
          </p:nvSpPr>
          <p:spPr>
            <a:xfrm>
              <a:off x="972088" y="2744922"/>
              <a:ext cx="2880492" cy="43200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>
                  <a:solidFill>
                    <a:srgbClr val="FFFFFF"/>
                  </a:solidFill>
                  <a:latin typeface="Arial" charset="0"/>
                  <a:cs typeface="Arial" charset="0"/>
                </a:rPr>
                <a:t>Bank of Russia</a:t>
              </a:r>
              <a:endParaRPr lang="ru-RU" sz="14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85863" y="3141663"/>
            <a:ext cx="7778750" cy="4318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2808000" tIns="36000" rIns="36000" bIns="36000" anchor="ctr"/>
          <a:lstStyle/>
          <a:p>
            <a:pPr>
              <a:lnSpc>
                <a:spcPts val="1400"/>
              </a:lnSpc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CSD for the government debt market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ounded Rectangle 12"/>
          <p:cNvSpPr/>
          <p:nvPr/>
        </p:nvSpPr>
        <p:spPr>
          <a:xfrm>
            <a:off x="1044575" y="3141663"/>
            <a:ext cx="2828925" cy="4318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FFFF"/>
                </a:solidFill>
                <a:latin typeface="Arial" charset="0"/>
                <a:cs typeface="Arial" charset="0"/>
              </a:rPr>
              <a:t>Ministry of Finance</a:t>
            </a:r>
            <a:endParaRPr lang="ru-RU" sz="1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16" name="Group 31"/>
          <p:cNvGrpSpPr>
            <a:grpSpLocks/>
          </p:cNvGrpSpPr>
          <p:nvPr/>
        </p:nvGrpSpPr>
        <p:grpSpPr bwMode="auto">
          <a:xfrm>
            <a:off x="1042988" y="5157788"/>
            <a:ext cx="7920037" cy="431800"/>
            <a:chOff x="972088" y="4203084"/>
            <a:chExt cx="8064408" cy="432002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115950" y="4203084"/>
              <a:ext cx="7920546" cy="432002"/>
            </a:xfrm>
            <a:prstGeom prst="rect">
              <a:avLst/>
            </a:prstGeom>
            <a:solidFill>
              <a:schemeClr val="tx2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US" sz="1400">
                  <a:solidFill>
                    <a:schemeClr val="bg1"/>
                  </a:solidFill>
                </a:rPr>
                <a:t>Custody</a:t>
              </a:r>
              <a:r>
                <a:rPr lang="ru-RU" sz="1400">
                  <a:solidFill>
                    <a:schemeClr val="bg1"/>
                  </a:solidFill>
                </a:rPr>
                <a:t>, </a:t>
              </a:r>
              <a:r>
                <a:rPr lang="en-US" sz="1400">
                  <a:solidFill>
                    <a:schemeClr val="bg1"/>
                  </a:solidFill>
                </a:rPr>
                <a:t>Cross-border settlements</a:t>
              </a:r>
              <a:endParaRPr lang="ru-RU" sz="1400">
                <a:solidFill>
                  <a:schemeClr val="bg1"/>
                </a:solidFill>
              </a:endParaRPr>
            </a:p>
          </p:txBody>
        </p:sp>
        <p:sp>
          <p:nvSpPr>
            <p:cNvPr id="18" name="Rounded Rectangle 13"/>
            <p:cNvSpPr/>
            <p:nvPr/>
          </p:nvSpPr>
          <p:spPr>
            <a:xfrm>
              <a:off x="972088" y="4203084"/>
              <a:ext cx="2880492" cy="432002"/>
            </a:xfrm>
            <a:prstGeom prst="roundRect">
              <a:avLst/>
            </a:prstGeom>
            <a:solidFill>
              <a:srgbClr val="FFC979"/>
            </a:solidFill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Foreign intermediaries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(CSDs, ICSDs)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1044575" y="3644900"/>
            <a:ext cx="7920038" cy="431800"/>
            <a:chOff x="972088" y="4689138"/>
            <a:chExt cx="8064408" cy="432002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115951" y="4689138"/>
              <a:ext cx="7920545" cy="432002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Custody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Interbank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 err="1">
                  <a:solidFill>
                    <a:schemeClr val="accent1">
                      <a:lumMod val="50000"/>
                    </a:schemeClr>
                  </a:solidFill>
                </a:rPr>
                <a:t>Forex</a:t>
              </a: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Precious metals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1" name="Rounded Rectangle 14"/>
            <p:cNvSpPr/>
            <p:nvPr/>
          </p:nvSpPr>
          <p:spPr>
            <a:xfrm>
              <a:off x="972088" y="4689138"/>
              <a:ext cx="2880492" cy="432002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>
                  <a:solidFill>
                    <a:srgbClr val="FFFFFF"/>
                  </a:solidFill>
                  <a:latin typeface="Arial" charset="0"/>
                  <a:cs typeface="Arial" charset="0"/>
                </a:rPr>
                <a:t>Commercial banks</a:t>
              </a:r>
              <a:endParaRPr lang="ru-RU" sz="14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1042988" y="4113213"/>
            <a:ext cx="7920037" cy="431800"/>
            <a:chOff x="972088" y="5175192"/>
            <a:chExt cx="8064408" cy="432002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115950" y="5175192"/>
              <a:ext cx="7920546" cy="432002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lIns="2808000" tIns="36000" rIns="36000" bIns="36000" anchor="ctr"/>
            <a:lstStyle/>
            <a:p>
              <a:pPr>
                <a:lnSpc>
                  <a:spcPts val="1400"/>
                </a:lnSpc>
                <a:defRPr/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</a:rPr>
                <a:t>Settlements on the basis of clearing </a:t>
              </a:r>
              <a:endParaRPr lang="ru-RU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4" name="Rounded Rectangle 15"/>
            <p:cNvSpPr>
              <a:spLocks noChangeArrowheads="1"/>
            </p:cNvSpPr>
            <p:nvPr/>
          </p:nvSpPr>
          <p:spPr bwMode="auto">
            <a:xfrm>
              <a:off x="972088" y="5175192"/>
              <a:ext cx="2880492" cy="43200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</a:rPr>
                <a:t>MICEX</a:t>
              </a:r>
              <a:r>
                <a:rPr lang="ru-RU" sz="1400">
                  <a:solidFill>
                    <a:schemeClr val="bg1"/>
                  </a:solidFill>
                </a:rPr>
                <a:t> </a:t>
              </a:r>
              <a:r>
                <a:rPr lang="en-US" sz="1400">
                  <a:solidFill>
                    <a:schemeClr val="bg1"/>
                  </a:solidFill>
                </a:rPr>
                <a:t>SPICEX</a:t>
              </a:r>
              <a:r>
                <a:rPr lang="ru-RU" sz="1400">
                  <a:solidFill>
                    <a:schemeClr val="bg1"/>
                  </a:solidFill>
                </a:rPr>
                <a:t>     </a:t>
              </a: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23963" y="4652963"/>
            <a:ext cx="7778750" cy="4318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2808000" tIns="36000" rIns="36000" bIns="36000" anchor="ctr"/>
          <a:lstStyle/>
          <a:p>
            <a:pPr>
              <a:lnSpc>
                <a:spcPts val="1400"/>
              </a:lnSpc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Transaction Settlements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Pre-matching settlements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Rounded Rectangle 16"/>
          <p:cNvSpPr/>
          <p:nvPr/>
        </p:nvSpPr>
        <p:spPr bwMode="auto">
          <a:xfrm>
            <a:off x="1042988" y="4616450"/>
            <a:ext cx="2828925" cy="431800"/>
          </a:xfrm>
          <a:prstGeom prst="round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  <a:latin typeface="Arial" charset="0"/>
                <a:cs typeface="Arial" charset="0"/>
              </a:rPr>
              <a:t>OTC</a:t>
            </a:r>
          </a:p>
          <a:p>
            <a:pPr>
              <a:defRPr/>
            </a:pPr>
            <a:r>
              <a:rPr lang="en-US" sz="1400">
                <a:solidFill>
                  <a:schemeClr val="bg1"/>
                </a:solidFill>
                <a:latin typeface="Arial" charset="0"/>
                <a:cs typeface="Arial" charset="0"/>
              </a:rPr>
              <a:t>Russia</a:t>
            </a:r>
            <a:endParaRPr lang="ru-RU" sz="14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Rounded Rectangle 33"/>
          <p:cNvSpPr/>
          <p:nvPr/>
        </p:nvSpPr>
        <p:spPr>
          <a:xfrm>
            <a:off x="2592388" y="4221163"/>
            <a:ext cx="1187450" cy="287337"/>
          </a:xfrm>
          <a:prstGeom prst="roundRect">
            <a:avLst/>
          </a:prstGeom>
          <a:solidFill>
            <a:srgbClr val="FFC979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RTS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PFTS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Rounded Rectangle 33"/>
          <p:cNvSpPr/>
          <p:nvPr/>
        </p:nvSpPr>
        <p:spPr>
          <a:xfrm>
            <a:off x="2339975" y="4833938"/>
            <a:ext cx="1474788" cy="215900"/>
          </a:xfrm>
          <a:prstGeom prst="roundRect">
            <a:avLst/>
          </a:prstGeom>
          <a:solidFill>
            <a:srgbClr val="FFC979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Abroad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Box 40"/>
          <p:cNvSpPr txBox="1">
            <a:spLocks noChangeArrowheads="1"/>
          </p:cNvSpPr>
          <p:nvPr/>
        </p:nvSpPr>
        <p:spPr bwMode="auto">
          <a:xfrm>
            <a:off x="0" y="5013325"/>
            <a:ext cx="935038" cy="6477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New clients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9B26A-4906-4A2F-9433-CB17226590F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3" name="Group 74"/>
          <p:cNvGraphicFramePr>
            <a:graphicFrameLocks/>
          </p:cNvGraphicFramePr>
          <p:nvPr/>
        </p:nvGraphicFramePr>
        <p:xfrm>
          <a:off x="182563" y="2348880"/>
          <a:ext cx="8961437" cy="3455988"/>
        </p:xfrm>
        <a:graphic>
          <a:graphicData uri="http://schemas.openxmlformats.org/drawingml/2006/table">
            <a:tbl>
              <a:tblPr/>
              <a:tblGrid>
                <a:gridCol w="2193925"/>
                <a:gridCol w="2195512"/>
                <a:gridCol w="2088232"/>
                <a:gridCol w="2483768"/>
              </a:tblGrid>
              <a:tr h="3146425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 IT-systems: Alameda and ASER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Development of DVP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DVP 3 on the OTC market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Securities lending agent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Settlements through BESP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Mature EDI system with registrars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Collateral management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FundSettle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 system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Preliminary matching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PVP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Single corporate information center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Settlements of trades with precious metals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Business continuity system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Backup center, backup office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Eligible depository according to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f-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 (SEC 1940 Act)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Correspondent network in all the CIS countries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IPO for CIS issuers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Derivatives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accounting and settlements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Mortgage transactions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safekeeping, accounting and settlements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Provision of services on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24х7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basis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Loans secured by portfolio of financial instruments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assets on deposit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: -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RUB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tn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Foreign securities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RUB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6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tn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Safekeeping of all Russian securities owned by foreign investors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NSD share not less than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30–40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Safekeeping of the major part of foreign securities owned by Russian investors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(60–70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Integration into basic European and global settlement systems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Correspondent relations with the leading CSDs and ICSDs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Pentagon 10"/>
          <p:cNvSpPr/>
          <p:nvPr/>
        </p:nvSpPr>
        <p:spPr>
          <a:xfrm>
            <a:off x="6788150" y="1593230"/>
            <a:ext cx="2160588" cy="719138"/>
          </a:xfrm>
          <a:prstGeom prst="homePlate">
            <a:avLst>
              <a:gd name="adj" fmla="val 310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en-US" sz="1400" b="1">
                <a:solidFill>
                  <a:srgbClr val="FFFFFF"/>
                </a:solidFill>
                <a:cs typeface="Arial" charset="0"/>
              </a:rPr>
              <a:t>Leading settlement depository in the CIS</a:t>
            </a:r>
            <a:endParaRPr lang="ru-RU" sz="1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Pentagon 11"/>
          <p:cNvSpPr/>
          <p:nvPr/>
        </p:nvSpPr>
        <p:spPr>
          <a:xfrm>
            <a:off x="182563" y="1593230"/>
            <a:ext cx="2160587" cy="719138"/>
          </a:xfrm>
          <a:prstGeom prst="homePlate">
            <a:avLst>
              <a:gd name="adj" fmla="val 310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cs typeface="Arial" charset="0"/>
              </a:rPr>
              <a:t>NSD – integration completion</a:t>
            </a:r>
            <a:endParaRPr lang="ru-RU" sz="1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Pentagon 12"/>
          <p:cNvSpPr/>
          <p:nvPr/>
        </p:nvSpPr>
        <p:spPr>
          <a:xfrm>
            <a:off x="2384425" y="1593230"/>
            <a:ext cx="2160588" cy="719138"/>
          </a:xfrm>
          <a:prstGeom prst="homePlate">
            <a:avLst>
              <a:gd name="adj" fmla="val 310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cs typeface="Arial" charset="0"/>
              </a:rPr>
              <a:t>CSD of the Russian Federation</a:t>
            </a:r>
            <a:endParaRPr lang="ru-RU" sz="1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Pentagon 13"/>
          <p:cNvSpPr/>
          <p:nvPr/>
        </p:nvSpPr>
        <p:spPr>
          <a:xfrm>
            <a:off x="4586288" y="1593230"/>
            <a:ext cx="2160587" cy="719138"/>
          </a:xfrm>
          <a:prstGeom prst="homePlate">
            <a:avLst>
              <a:gd name="adj" fmla="val 310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000"/>
              </a:lnSpc>
              <a:defRPr/>
            </a:pPr>
            <a:r>
              <a:rPr lang="en-US" sz="1400" b="1">
                <a:solidFill>
                  <a:srgbClr val="FFFFFF"/>
                </a:solidFill>
                <a:cs typeface="Arial" charset="0"/>
              </a:rPr>
              <a:t>Range of services complies to the best CSD practice</a:t>
            </a:r>
            <a:endParaRPr lang="ru-RU" sz="1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0"/>
            <a:ext cx="7858125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Detailed roadmap of NSD strategy realization</a:t>
            </a:r>
            <a:endParaRPr lang="ru-RU" sz="2400" b="1" dirty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4724400" y="3200400"/>
            <a:ext cx="4114800" cy="2819400"/>
          </a:xfrm>
          <a:prstGeom prst="rect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rgbClr val="C7D0E3">
                  <a:alpha val="62000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/>
              <a:t>  </a:t>
            </a:r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3789040"/>
            <a:ext cx="5257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tIns="10800" rIns="54000" bIns="10800">
            <a:spAutoFit/>
          </a:bodyPr>
          <a:lstStyle/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33E9F"/>
              </a:buClr>
              <a:buFont typeface="Microsoft Sans Serif" pitchFamily="34" charset="0"/>
              <a:buChar char="●"/>
            </a:pPr>
            <a:r>
              <a:rPr lang="en-US" sz="1400" b="1" dirty="0"/>
              <a:t>Web-sites:</a:t>
            </a: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</a:pPr>
            <a:r>
              <a:rPr lang="en-US" sz="1400" dirty="0"/>
              <a:t>	</a:t>
            </a:r>
            <a:r>
              <a:rPr lang="en-US" sz="1400" u="sng" dirty="0">
                <a:solidFill>
                  <a:srgbClr val="033E9F"/>
                </a:solidFill>
              </a:rPr>
              <a:t>www.ndc.ru</a:t>
            </a:r>
            <a:r>
              <a:rPr lang="en-US" sz="1400" dirty="0"/>
              <a:t>, </a:t>
            </a:r>
            <a:r>
              <a:rPr lang="en-US" sz="1400" u="sng" dirty="0">
                <a:solidFill>
                  <a:srgbClr val="033E9F"/>
                </a:solidFill>
              </a:rPr>
              <a:t>www.isin.ru, www.micex.ru/group/settlementhouse/portrait</a:t>
            </a: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</a:pPr>
            <a:endParaRPr lang="en-US" sz="1400" b="1" dirty="0"/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33E9F"/>
              </a:buClr>
              <a:buFont typeface="Microsoft Sans Serif" pitchFamily="34" charset="0"/>
              <a:buChar char="●"/>
            </a:pPr>
            <a:r>
              <a:rPr lang="en-US" sz="1400" b="1" dirty="0"/>
              <a:t>Address:</a:t>
            </a:r>
            <a:r>
              <a:rPr lang="en-US" sz="1400" dirty="0"/>
              <a:t> </a:t>
            </a: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</a:pPr>
            <a:r>
              <a:rPr lang="en-US" sz="1400" dirty="0"/>
              <a:t>	13, bldg. 1, </a:t>
            </a:r>
            <a:r>
              <a:rPr lang="en-US" sz="1400" dirty="0" err="1"/>
              <a:t>Mashkova</a:t>
            </a:r>
            <a:r>
              <a:rPr lang="en-US" sz="1400" dirty="0"/>
              <a:t> St., </a:t>
            </a: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</a:pPr>
            <a:r>
              <a:rPr lang="en-US" sz="1400" dirty="0"/>
              <a:t>	Moscow, 105062, Russia</a:t>
            </a:r>
          </a:p>
          <a:p>
            <a:pPr marL="266700" indent="-266700">
              <a:lnSpc>
                <a:spcPct val="80000"/>
              </a:lnSpc>
              <a:spcBef>
                <a:spcPct val="20000"/>
              </a:spcBef>
              <a:buClr>
                <a:srgbClr val="006600"/>
              </a:buClr>
            </a:pPr>
            <a:endParaRPr lang="en-US" sz="1400" b="1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152400"/>
            <a:ext cx="7924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tIns="118800" rIns="360000" bIns="118800" anchor="ctr"/>
          <a:lstStyle/>
          <a:p>
            <a:r>
              <a:rPr lang="en-US" sz="2400" b="1">
                <a:solidFill>
                  <a:srgbClr val="0000CC"/>
                </a:solidFill>
                <a:latin typeface="Arial Black"/>
                <a:ea typeface="굴림"/>
                <a:cs typeface="Arial Unicode MS" pitchFamily="34" charset="-128"/>
              </a:rPr>
              <a:t>Contacts</a:t>
            </a:r>
            <a:endParaRPr lang="ru-RU" sz="2400" b="1">
              <a:solidFill>
                <a:srgbClr val="0000CC"/>
              </a:solidFill>
              <a:latin typeface="Arial Black"/>
              <a:ea typeface="굴림"/>
              <a:cs typeface="Arial Unicode MS" pitchFamily="34" charset="-128"/>
            </a:endParaRPr>
          </a:p>
        </p:txBody>
      </p:sp>
      <p:pic>
        <p:nvPicPr>
          <p:cNvPr id="14341" name="Picture 6" descr="MPj040909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86200"/>
            <a:ext cx="2951163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07950" y="1125538"/>
            <a:ext cx="541020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276225">
              <a:lnSpc>
                <a:spcPct val="110000"/>
              </a:lnSpc>
              <a:buClr>
                <a:srgbClr val="033E9F"/>
              </a:buClr>
              <a:buFont typeface="Microsoft Sans Serif" pitchFamily="34" charset="0"/>
              <a:buChar char="●"/>
              <a:tabLst>
                <a:tab pos="0" algn="l"/>
              </a:tabLst>
            </a:pPr>
            <a:r>
              <a:rPr lang="en-US" sz="1400" b="1" dirty="0"/>
              <a:t>Client Services Division :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Tel.: +7 </a:t>
            </a:r>
            <a:r>
              <a:rPr lang="ru-RU" sz="1400" dirty="0"/>
              <a:t>(495) 956 2790</a:t>
            </a:r>
            <a:r>
              <a:rPr lang="en-US" sz="1400" dirty="0"/>
              <a:t> (91)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E-mail: </a:t>
            </a:r>
            <a:r>
              <a:rPr lang="en-US" sz="1400" u="sng" dirty="0">
                <a:solidFill>
                  <a:srgbClr val="033E9F"/>
                </a:solidFill>
              </a:rPr>
              <a:t>dc@ndc.ru</a:t>
            </a:r>
            <a:r>
              <a:rPr lang="en-US" sz="1400" dirty="0"/>
              <a:t>, </a:t>
            </a:r>
            <a:r>
              <a:rPr lang="en-US" sz="1400" u="sng" dirty="0">
                <a:solidFill>
                  <a:srgbClr val="033E9F"/>
                </a:solidFill>
              </a:rPr>
              <a:t>marketing@ndc.ru 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endParaRPr lang="en-US" sz="1400" b="1" dirty="0"/>
          </a:p>
          <a:p>
            <a:pPr marL="85725" indent="276225">
              <a:lnSpc>
                <a:spcPct val="110000"/>
              </a:lnSpc>
              <a:buClr>
                <a:srgbClr val="033E9F"/>
              </a:buClr>
              <a:buFont typeface="Microsoft Sans Serif" pitchFamily="34" charset="0"/>
              <a:buChar char="●"/>
              <a:tabLst>
                <a:tab pos="0" algn="l"/>
              </a:tabLst>
            </a:pPr>
            <a:r>
              <a:rPr lang="en-US" sz="1400" b="1" dirty="0"/>
              <a:t>Client Relations Development Department :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Tel.: +7 </a:t>
            </a:r>
            <a:r>
              <a:rPr lang="ru-RU" sz="1400" dirty="0"/>
              <a:t>(495) 234</a:t>
            </a:r>
            <a:r>
              <a:rPr lang="en-US" sz="1400" dirty="0"/>
              <a:t> </a:t>
            </a:r>
            <a:r>
              <a:rPr lang="ru-RU" sz="1400" dirty="0"/>
              <a:t>9960</a:t>
            </a:r>
            <a:endParaRPr lang="en-US" sz="1400" dirty="0"/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	</a:t>
            </a:r>
            <a:endParaRPr lang="en-US" sz="1400" b="1" dirty="0"/>
          </a:p>
          <a:p>
            <a:pPr marL="85725" indent="276225">
              <a:lnSpc>
                <a:spcPct val="110000"/>
              </a:lnSpc>
              <a:buClr>
                <a:srgbClr val="033E9F"/>
              </a:buClr>
              <a:buFont typeface="Microsoft Sans Serif" pitchFamily="34" charset="0"/>
              <a:buChar char="●"/>
              <a:tabLst>
                <a:tab pos="0" algn="l"/>
              </a:tabLst>
            </a:pPr>
            <a:r>
              <a:rPr lang="en-US" sz="1400" b="1" dirty="0"/>
              <a:t>Public Affairs Department :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Tel.: +7 (495) 232 0910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r>
              <a:rPr lang="en-US" sz="1400" dirty="0"/>
              <a:t>E-mail: </a:t>
            </a:r>
            <a:r>
              <a:rPr lang="en-US" sz="1400" u="sng" dirty="0">
                <a:solidFill>
                  <a:srgbClr val="033E9F"/>
                </a:solidFill>
              </a:rPr>
              <a:t>pr@ndc.ru</a:t>
            </a:r>
            <a:r>
              <a:rPr lang="en-US" sz="1400" dirty="0"/>
              <a:t> </a:t>
            </a:r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endParaRPr lang="en-US" sz="1400" dirty="0"/>
          </a:p>
          <a:p>
            <a:pPr marL="85725" indent="276225">
              <a:lnSpc>
                <a:spcPct val="110000"/>
              </a:lnSpc>
              <a:tabLst>
                <a:tab pos="0" algn="l"/>
              </a:tabLst>
            </a:pPr>
            <a:endParaRPr lang="ru-RU" sz="1400" dirty="0"/>
          </a:p>
        </p:txBody>
      </p:sp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358900"/>
            <a:ext cx="21336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0A3CC-6BE8-4535-94E8-BB9CDEFE9DA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508625" y="1844675"/>
            <a:ext cx="32004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tIns="10800" rIns="54000" bIns="10800">
            <a:spAutoFit/>
          </a:bodyPr>
          <a:lstStyle/>
          <a:p>
            <a:pPr marL="182563" indent="-182563" algn="ctr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</a:pPr>
            <a:r>
              <a:rPr lang="en-US" b="1">
                <a:solidFill>
                  <a:srgbClr val="0000CC"/>
                </a:solidFill>
                <a:latin typeface="Arial Black"/>
                <a:ea typeface="굴림"/>
                <a:cs typeface="Arial Unicode MS" pitchFamily="34" charset="-128"/>
              </a:rPr>
              <a:t>                        </a:t>
            </a:r>
            <a:r>
              <a:rPr lang="en-US" b="1">
                <a:solidFill>
                  <a:schemeClr val="tx2"/>
                </a:solidFill>
                <a:latin typeface="Arial Black"/>
                <a:ea typeface="굴림"/>
                <a:cs typeface="Arial Unicode MS" pitchFamily="34" charset="-128"/>
              </a:rPr>
              <a:t>NDC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Member of the MICEX Group 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The biggest Russian settlement depository servicing all types of securities 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Provider of DVP settlement services for both primary and secondary markets and FOP /DVP settlement for OTC trades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Settlement depository of three Russian stock exchanges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Depository with AA- rating issued by Thomas Murray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95288" y="1844675"/>
            <a:ext cx="4572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tIns="10800" rIns="54000" bIns="10800">
            <a:spAutoFit/>
          </a:bodyPr>
          <a:lstStyle/>
          <a:p>
            <a:pPr marL="182563" indent="-182563" algn="ctr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</a:pPr>
            <a:r>
              <a:rPr lang="en-US" b="1">
                <a:solidFill>
                  <a:srgbClr val="0000CC"/>
                </a:solidFill>
                <a:latin typeface="Arial Black"/>
                <a:ea typeface="굴림"/>
                <a:cs typeface="Arial Unicode MS" pitchFamily="34" charset="-128"/>
              </a:rPr>
              <a:t>                 </a:t>
            </a:r>
            <a:r>
              <a:rPr lang="en-US" b="1">
                <a:solidFill>
                  <a:schemeClr val="tx2"/>
                </a:solidFill>
                <a:latin typeface="Arial Black"/>
                <a:ea typeface="굴림"/>
                <a:cs typeface="Arial Unicode MS" pitchFamily="34" charset="-128"/>
              </a:rPr>
              <a:t>MICEX SH</a:t>
            </a:r>
          </a:p>
          <a:p>
            <a:pPr marL="182563" lvl="1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Member of the MICEX Group </a:t>
            </a:r>
          </a:p>
          <a:p>
            <a:pPr marL="182563" lvl="1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The biggest Russian non-banking credit organization</a:t>
            </a:r>
          </a:p>
          <a:p>
            <a:pPr marL="182563" lvl="1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Provider of settlements in all MICEX markets: for government  and  corporate securities, foreign exchange, derivatives and commodities</a:t>
            </a:r>
          </a:p>
          <a:p>
            <a:pPr marL="182563" lvl="1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Provider of settlements in OTC markets: DVP transactions of NDC depositors, REPO deals with the Bank of Russia, deposit  and loan transactions of the Bank of Russia</a:t>
            </a:r>
          </a:p>
          <a:p>
            <a:pPr marL="18256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>
                <a:ea typeface="굴림"/>
                <a:cs typeface="Arial Unicode MS" pitchFamily="34" charset="-128"/>
              </a:rPr>
              <a:t>Authorized Settlement Center in Organized Securities Market nominated by the Bank of Russia</a:t>
            </a:r>
            <a:endParaRPr lang="en-US" b="1">
              <a:solidFill>
                <a:srgbClr val="0000CC"/>
              </a:solidFill>
              <a:latin typeface="Arial Black"/>
              <a:ea typeface="굴림"/>
              <a:cs typeface="Arial Unicode MS" pitchFamily="34" charset="-128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8600" y="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tIns="118800" rIns="360000" bIns="118800" anchor="ctr"/>
          <a:lstStyle/>
          <a:p>
            <a:pPr>
              <a:defRPr/>
            </a:pPr>
            <a:r>
              <a:rPr lang="en-US" sz="2400" b="1" kern="0" dirty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Integration of two different businesses </a:t>
            </a:r>
            <a:endParaRPr lang="ru-RU" sz="2400" b="1" kern="0" dirty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96975"/>
            <a:ext cx="12636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1268413"/>
            <a:ext cx="801687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C0883-7255-49EF-99C1-CB0BE95BCF8B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89925" cy="1011238"/>
          </a:xfrm>
        </p:spPr>
        <p:txBody>
          <a:bodyPr anchor="ctr"/>
          <a:lstStyle/>
          <a:p>
            <a:r>
              <a:rPr lang="en-US" sz="2400" b="1" smtClean="0">
                <a:latin typeface="Arial Black"/>
                <a:ea typeface="굴림"/>
                <a:cs typeface="Arial Unicode MS" pitchFamily="34" charset="-128"/>
              </a:rPr>
              <a:t>Building of Unique Structure</a:t>
            </a:r>
            <a:endParaRPr lang="ru-RU" sz="2400" b="1" smtClean="0">
              <a:latin typeface="Arial Black"/>
              <a:ea typeface="굴림"/>
              <a:cs typeface="Arial Unicode MS" pitchFamily="34" charset="-128"/>
            </a:endParaRPr>
          </a:p>
        </p:txBody>
      </p:sp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15"/>
          <p:cNvGrpSpPr>
            <a:grpSpLocks/>
          </p:cNvGrpSpPr>
          <p:nvPr/>
        </p:nvGrpSpPr>
        <p:grpSpPr bwMode="auto">
          <a:xfrm>
            <a:off x="611188" y="1125538"/>
            <a:ext cx="2516187" cy="2744787"/>
            <a:chOff x="386" y="2212"/>
            <a:chExt cx="1316" cy="1410"/>
          </a:xfrm>
        </p:grpSpPr>
        <p:sp>
          <p:nvSpPr>
            <p:cNvPr id="1043" name="Oval 16"/>
            <p:cNvSpPr>
              <a:spLocks noChangeArrowheads="1"/>
            </p:cNvSpPr>
            <p:nvPr/>
          </p:nvSpPr>
          <p:spPr bwMode="auto">
            <a:xfrm>
              <a:off x="386" y="2212"/>
              <a:ext cx="1167" cy="1146"/>
            </a:xfrm>
            <a:prstGeom prst="ellipse">
              <a:avLst/>
            </a:prstGeom>
            <a:gradFill rotWithShape="1">
              <a:gsLst>
                <a:gs pos="0">
                  <a:srgbClr val="339966">
                    <a:alpha val="39998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Text Box 17"/>
            <p:cNvSpPr txBox="1">
              <a:spLocks noChangeArrowheads="1"/>
            </p:cNvSpPr>
            <p:nvPr/>
          </p:nvSpPr>
          <p:spPr bwMode="auto">
            <a:xfrm>
              <a:off x="456" y="2679"/>
              <a:ext cx="1063" cy="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The National </a:t>
              </a:r>
              <a:br>
                <a:rPr lang="en-US" sz="1400" b="1"/>
              </a:br>
              <a:r>
                <a:rPr lang="en-US" sz="1400" b="1"/>
                <a:t>Depository Center</a:t>
              </a:r>
              <a:br>
                <a:rPr lang="en-US" sz="1400" b="1"/>
              </a:br>
              <a:r>
                <a:rPr lang="en-US" sz="1400" b="1"/>
                <a:t>(NDC):</a:t>
              </a:r>
            </a:p>
            <a:p>
              <a:pPr algn="ctr" eaLnBrk="0" hangingPunct="0"/>
              <a:r>
                <a:rPr lang="en-US" sz="1200" b="1"/>
                <a:t>The biggest depository of Russia</a:t>
              </a: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1342" y="3269"/>
              <a:ext cx="360" cy="353"/>
            </a:xfrm>
            <a:prstGeom prst="line">
              <a:avLst/>
            </a:prstGeom>
            <a:ln>
              <a:solidFill>
                <a:srgbClr val="00B050"/>
              </a:solidFill>
              <a:headEnd/>
              <a:tailEnd type="triangle" w="med" len="med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graphicFrame>
          <p:nvGraphicFramePr>
            <p:cNvPr id="1026" name="Object 19"/>
            <p:cNvGraphicFramePr>
              <a:graphicFrameLocks noChangeAspect="1"/>
            </p:cNvGraphicFramePr>
            <p:nvPr/>
          </p:nvGraphicFramePr>
          <p:xfrm>
            <a:off x="745" y="2350"/>
            <a:ext cx="442" cy="331"/>
          </p:xfrm>
          <a:graphic>
            <a:graphicData uri="http://schemas.openxmlformats.org/presentationml/2006/ole">
              <p:oleObj spid="_x0000_s1026" name="Clip" r:id="rId4" imgW="2286000" imgH="1605240" progId="">
                <p:embed/>
              </p:oleObj>
            </a:graphicData>
          </a:graphic>
        </p:graphicFrame>
      </p:grpSp>
      <p:grpSp>
        <p:nvGrpSpPr>
          <p:cNvPr id="1033" name="Group 10"/>
          <p:cNvGrpSpPr>
            <a:grpSpLocks/>
          </p:cNvGrpSpPr>
          <p:nvPr/>
        </p:nvGrpSpPr>
        <p:grpSpPr bwMode="auto">
          <a:xfrm>
            <a:off x="2700338" y="2997200"/>
            <a:ext cx="3743325" cy="2663825"/>
            <a:chOff x="1906" y="2212"/>
            <a:chExt cx="1468" cy="1146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2051" y="2212"/>
              <a:ext cx="1167" cy="1146"/>
            </a:xfrm>
            <a:prstGeom prst="ellipse">
              <a:avLst/>
            </a:prstGeom>
            <a:gradFill flip="none" rotWithShape="1">
              <a:gsLst>
                <a:gs pos="14000">
                  <a:srgbClr val="0070C0"/>
                </a:gs>
                <a:gs pos="100000">
                  <a:schemeClr val="bg1"/>
                </a:gs>
              </a:gsLst>
              <a:path path="circle">
                <a:fillToRect l="100000" b="100000"/>
              </a:path>
              <a:tileRect t="-100000" r="-100000"/>
            </a:gradFill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1027" name="Object 17"/>
            <p:cNvGraphicFramePr>
              <a:graphicFrameLocks noChangeAspect="1"/>
            </p:cNvGraphicFramePr>
            <p:nvPr/>
          </p:nvGraphicFramePr>
          <p:xfrm>
            <a:off x="2418" y="2350"/>
            <a:ext cx="442" cy="331"/>
          </p:xfrm>
          <a:graphic>
            <a:graphicData uri="http://schemas.openxmlformats.org/presentationml/2006/ole">
              <p:oleObj spid="_x0000_s1027" name="Clip" r:id="rId5" imgW="2286000" imgH="1605240" progId="">
                <p:embed/>
              </p:oleObj>
            </a:graphicData>
          </a:graphic>
        </p:graphicFrame>
        <p:sp>
          <p:nvSpPr>
            <p:cNvPr id="1042" name="Text Box 13"/>
            <p:cNvSpPr txBox="1">
              <a:spLocks noChangeArrowheads="1"/>
            </p:cNvSpPr>
            <p:nvPr/>
          </p:nvSpPr>
          <p:spPr bwMode="auto">
            <a:xfrm>
              <a:off x="1906" y="2745"/>
              <a:ext cx="1468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500" b="1">
                  <a:latin typeface="Arial Black"/>
                </a:rPr>
                <a:t>National Settlement Depository</a:t>
              </a:r>
            </a:p>
            <a:p>
              <a:pPr algn="ctr" eaLnBrk="0" hangingPunct="0"/>
              <a:r>
                <a:rPr lang="en-US" sz="1500" b="1">
                  <a:latin typeface="Arial Black"/>
                </a:rPr>
                <a:t>(NSD)</a:t>
              </a:r>
              <a:endParaRPr lang="en-US" sz="1500" b="1"/>
            </a:p>
          </p:txBody>
        </p:sp>
      </p:grp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5940425" y="1125538"/>
            <a:ext cx="2813050" cy="2706687"/>
            <a:chOff x="1900" y="2212"/>
            <a:chExt cx="1471" cy="1390"/>
          </a:xfrm>
        </p:grpSpPr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2051" y="2212"/>
              <a:ext cx="1167" cy="1146"/>
            </a:xfrm>
            <a:prstGeom prst="ellipse">
              <a:avLst/>
            </a:prstGeom>
            <a:gradFill rotWithShape="1">
              <a:gsLst>
                <a:gs pos="0">
                  <a:srgbClr val="DDEEFF"/>
                </a:gs>
                <a:gs pos="100000">
                  <a:schemeClr val="bg1"/>
                </a:gs>
              </a:gsLst>
              <a:lin ang="5400000" scaled="1"/>
            </a:gradFill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8" name="Object 12"/>
            <p:cNvGraphicFramePr>
              <a:graphicFrameLocks noChangeAspect="1"/>
            </p:cNvGraphicFramePr>
            <p:nvPr/>
          </p:nvGraphicFramePr>
          <p:xfrm>
            <a:off x="2418" y="2350"/>
            <a:ext cx="442" cy="331"/>
          </p:xfrm>
          <a:graphic>
            <a:graphicData uri="http://schemas.openxmlformats.org/presentationml/2006/ole">
              <p:oleObj spid="_x0000_s1028" name="Clip" r:id="rId6" imgW="2286000" imgH="1605240" progId="">
                <p:embed/>
              </p:oleObj>
            </a:graphicData>
          </a:graphic>
        </p:graphicFrame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903" y="2642"/>
              <a:ext cx="1468" cy="5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MICEX</a:t>
              </a:r>
              <a:br>
                <a:rPr lang="en-US" sz="1400" b="1"/>
              </a:br>
              <a:r>
                <a:rPr lang="en-US" sz="1400" b="1"/>
                <a:t>Settlement House</a:t>
              </a:r>
              <a:br>
                <a:rPr lang="en-US" sz="1400" b="1"/>
              </a:br>
              <a:r>
                <a:rPr lang="en-US" sz="1400" b="1"/>
                <a:t>(MICEX SH):</a:t>
              </a:r>
            </a:p>
            <a:p>
              <a:pPr algn="ctr" eaLnBrk="0" hangingPunct="0"/>
              <a:r>
                <a:rPr lang="en-US" sz="1000" b="1"/>
                <a:t>The biggest non-banking </a:t>
              </a:r>
            </a:p>
            <a:p>
              <a:pPr algn="ctr" eaLnBrk="0" hangingPunct="0"/>
              <a:r>
                <a:rPr lang="en-US" sz="1000" b="1"/>
                <a:t>credit institution of Russia</a:t>
              </a:r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H="1">
              <a:off x="1900" y="3269"/>
              <a:ext cx="358" cy="33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558924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34975" lvl="1" indent="-352425">
              <a:spcBef>
                <a:spcPct val="20000"/>
              </a:spcBef>
              <a:buClr>
                <a:srgbClr val="D62900"/>
              </a:buClr>
              <a:buSzPct val="120000"/>
              <a:buFont typeface="Arial" pitchFamily="34" charset="0"/>
              <a:buChar char="►"/>
              <a:tabLst>
                <a:tab pos="176213" algn="l"/>
              </a:tabLst>
            </a:pPr>
            <a:r>
              <a:rPr lang="en-US" sz="1600" b="1" dirty="0">
                <a:solidFill>
                  <a:schemeClr val="tx2"/>
                </a:solidFill>
              </a:rPr>
              <a:t>NSD :The biggest securities depository functioning as non-banking credit </a:t>
            </a:r>
            <a:r>
              <a:rPr lang="en-US" sz="1600" b="1" dirty="0" smtClean="0">
                <a:solidFill>
                  <a:schemeClr val="tx2"/>
                </a:solidFill>
              </a:rPr>
              <a:t>organization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officially registered on 03 November,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520F-05B9-459F-9F78-D5F87F0CB4C8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858125" cy="1011238"/>
          </a:xfrm>
        </p:spPr>
        <p:txBody>
          <a:bodyPr anchor="ctr"/>
          <a:lstStyle/>
          <a:p>
            <a:r>
              <a:rPr lang="en-US" sz="2400" b="1" smtClean="0">
                <a:latin typeface="Arial Black"/>
                <a:ea typeface="굴림"/>
                <a:cs typeface="Arial Unicode MS" pitchFamily="34" charset="-128"/>
              </a:rPr>
              <a:t>Creation of National Settlement Depository: </a:t>
            </a:r>
            <a:br>
              <a:rPr lang="en-US" sz="2400" b="1" smtClean="0">
                <a:latin typeface="Arial Black"/>
                <a:ea typeface="굴림"/>
                <a:cs typeface="Arial Unicode MS" pitchFamily="34" charset="-128"/>
              </a:rPr>
            </a:br>
            <a:r>
              <a:rPr lang="en-US" sz="2400" b="1" smtClean="0">
                <a:latin typeface="Arial Black"/>
                <a:ea typeface="굴림"/>
                <a:cs typeface="Arial Unicode MS" pitchFamily="34" charset="-128"/>
              </a:rPr>
              <a:t>Aims and Advantages</a:t>
            </a:r>
            <a:endParaRPr lang="ru-RU" sz="2400" b="1" smtClean="0">
              <a:latin typeface="Arial Black"/>
              <a:ea typeface="굴림"/>
              <a:cs typeface="Arial Unicode MS" pitchFamily="34" charset="-128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5240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92175" lvl="1" indent="-352425">
              <a:lnSpc>
                <a:spcPct val="130000"/>
              </a:lnSpc>
              <a:spcBef>
                <a:spcPct val="20000"/>
              </a:spcBef>
              <a:buClr>
                <a:srgbClr val="D62900"/>
              </a:buClr>
              <a:buSzPct val="120000"/>
              <a:buFont typeface="Arial" pitchFamily="34" charset="0"/>
              <a:buChar char="►"/>
            </a:pPr>
            <a:r>
              <a:rPr lang="en-US" sz="1600" b="1"/>
              <a:t>Aims</a:t>
            </a:r>
            <a:r>
              <a:rPr lang="ru-RU" sz="1600" b="1"/>
              <a:t>:  </a:t>
            </a:r>
            <a:endParaRPr lang="en-US" sz="1400"/>
          </a:p>
          <a:p>
            <a:pPr marL="1346200" lvl="2" indent="-274638">
              <a:lnSpc>
                <a:spcPct val="13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/>
              <a:t>To build a  unique structure for the Russian market providing the whole range of services of a settlement depository and a non-banking credit organization</a:t>
            </a:r>
          </a:p>
          <a:p>
            <a:pPr marL="1346200" lvl="2" indent="-274638">
              <a:lnSpc>
                <a:spcPct val="13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/>
              <a:t>To i</a:t>
            </a:r>
            <a:r>
              <a:rPr lang="ru-RU" sz="1600"/>
              <a:t>mprov</a:t>
            </a:r>
            <a:r>
              <a:rPr lang="en-US" sz="1600"/>
              <a:t>e</a:t>
            </a:r>
            <a:r>
              <a:rPr lang="ru-RU" sz="1600"/>
              <a:t> the quality of services,</a:t>
            </a:r>
            <a:r>
              <a:rPr lang="en-US" sz="1600"/>
              <a:t> p</a:t>
            </a:r>
            <a:r>
              <a:rPr lang="ru-RU" sz="1600"/>
              <a:t>rovid</a:t>
            </a:r>
            <a:r>
              <a:rPr lang="en-US" sz="1600"/>
              <a:t>ed for</a:t>
            </a:r>
            <a:r>
              <a:rPr lang="ru-RU" sz="1600"/>
              <a:t> operational</a:t>
            </a:r>
            <a:r>
              <a:rPr lang="en-US" sz="1600"/>
              <a:t> </a:t>
            </a:r>
            <a:r>
              <a:rPr lang="ru-RU" sz="1600"/>
              <a:t>reliability </a:t>
            </a:r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304800" y="3352800"/>
            <a:ext cx="8534400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36575" indent="-361950">
              <a:lnSpc>
                <a:spcPct val="150000"/>
              </a:lnSpc>
              <a:spcBef>
                <a:spcPct val="20000"/>
              </a:spcBef>
              <a:buClr>
                <a:srgbClr val="D62900"/>
              </a:buClr>
              <a:buSzPct val="120000"/>
              <a:buFont typeface="Arial" pitchFamily="34" charset="0"/>
              <a:buChar char="►"/>
            </a:pPr>
            <a:r>
              <a:rPr lang="en-US" sz="1600" b="1" dirty="0"/>
              <a:t>Advantages of the new structure:</a:t>
            </a:r>
            <a:endParaRPr lang="ru-RU" sz="1600" b="1" dirty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Increased capitalization to strengthened position in the market</a:t>
            </a:r>
            <a:endParaRPr lang="ru-RU" sz="1600" dirty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Reduced costs and risks for clients</a:t>
            </a:r>
            <a:endParaRPr lang="ru-RU" sz="1600" dirty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Full range of settlement services  for securities and cash</a:t>
            </a:r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Accelerated and optimized settlement process</a:t>
            </a:r>
            <a:endParaRPr lang="ru-RU" sz="1600" dirty="0"/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Opportunity to introduce new services, including securities lending and collateral management</a:t>
            </a:r>
          </a:p>
          <a:p>
            <a:pPr marL="1076325" lvl="1" indent="-266700">
              <a:lnSpc>
                <a:spcPct val="110000"/>
              </a:lnSpc>
              <a:spcBef>
                <a:spcPct val="20000"/>
              </a:spcBef>
              <a:buClr>
                <a:srgbClr val="0032D2"/>
              </a:buClr>
              <a:buSzPct val="120000"/>
              <a:buFont typeface="Microsoft Sans Serif" pitchFamily="34" charset="0"/>
              <a:buChar char="●"/>
            </a:pPr>
            <a:r>
              <a:rPr lang="en-US" sz="1600" dirty="0"/>
              <a:t>More flexible and attractive tariff policy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7FCAD-151B-4A72-B161-D2E52DFDE64C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b="1" smtClean="0">
                <a:latin typeface="Arial Black"/>
              </a:rPr>
              <a:t>NDC’s customer base as of 01 January, 2011 </a:t>
            </a:r>
            <a:br>
              <a:rPr lang="en-US" sz="2400" b="1" smtClean="0">
                <a:latin typeface="Arial Black"/>
              </a:rPr>
            </a:br>
            <a:endParaRPr lang="ru-RU" sz="3200" b="1" smtClean="0">
              <a:solidFill>
                <a:srgbClr val="000000"/>
              </a:solidFill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971600" y="1700808"/>
          <a:ext cx="3672408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4048" y="1916832"/>
          <a:ext cx="3672408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A6A7D-5E0A-4CE5-9C92-8521029873AE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b="1" dirty="0" smtClean="0">
                <a:latin typeface="Arial Black"/>
              </a:rPr>
              <a:t>NSD’s basic financials as of 01 January, 2011 </a:t>
            </a:r>
            <a:br>
              <a:rPr lang="en-US" sz="2400" b="1" dirty="0" smtClean="0">
                <a:latin typeface="Arial Black"/>
              </a:rPr>
            </a:br>
            <a:r>
              <a:rPr lang="en-US" sz="2400" b="1" dirty="0" smtClean="0">
                <a:latin typeface="Arial Black"/>
              </a:rPr>
              <a:t>(in millions)</a:t>
            </a:r>
            <a:endParaRPr lang="ru-RU" sz="3200" b="1" dirty="0" smtClean="0">
              <a:solidFill>
                <a:srgbClr val="000000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42988" y="1600200"/>
            <a:ext cx="7777484" cy="39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Total assets </a:t>
            </a:r>
            <a:r>
              <a:rPr lang="ru-RU" dirty="0"/>
              <a:t>– </a:t>
            </a:r>
            <a:r>
              <a:rPr lang="en-US" dirty="0"/>
              <a:t>RUB </a:t>
            </a:r>
            <a:r>
              <a:rPr lang="en-US" dirty="0" smtClean="0"/>
              <a:t>78 677 </a:t>
            </a:r>
            <a:r>
              <a:rPr lang="en-US" dirty="0"/>
              <a:t>(USD </a:t>
            </a:r>
            <a:r>
              <a:rPr lang="en-US" dirty="0" smtClean="0"/>
              <a:t>2 592)</a:t>
            </a:r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 smtClean="0"/>
              <a:t>Monthly average total assets for 2010 – RUB 113 893 (USD 3 753)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Equity – RUB </a:t>
            </a:r>
            <a:r>
              <a:rPr lang="en-US" dirty="0" smtClean="0"/>
              <a:t>7 868 </a:t>
            </a:r>
            <a:r>
              <a:rPr lang="en-US" dirty="0"/>
              <a:t>(USD </a:t>
            </a:r>
            <a:r>
              <a:rPr lang="en-US" dirty="0" smtClean="0"/>
              <a:t>259)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Net profit for </a:t>
            </a:r>
            <a:r>
              <a:rPr lang="en-US" dirty="0" smtClean="0"/>
              <a:t>the year </a:t>
            </a:r>
            <a:r>
              <a:rPr lang="en-US" dirty="0"/>
              <a:t>– RUB </a:t>
            </a:r>
            <a:r>
              <a:rPr lang="en-US" dirty="0" smtClean="0"/>
              <a:t>1 032 </a:t>
            </a:r>
            <a:r>
              <a:rPr lang="en-US" dirty="0"/>
              <a:t>(USD </a:t>
            </a:r>
            <a:r>
              <a:rPr lang="en-US" dirty="0" smtClean="0"/>
              <a:t>34)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Funds with the Bank of Russia and in correspondent accounts with prime foreign banks – RUB  </a:t>
            </a:r>
            <a:r>
              <a:rPr lang="en-US" dirty="0" smtClean="0"/>
              <a:t>59 093 </a:t>
            </a:r>
            <a:r>
              <a:rPr lang="en-US" dirty="0"/>
              <a:t>(USD </a:t>
            </a:r>
            <a:r>
              <a:rPr lang="en-US" dirty="0" smtClean="0"/>
              <a:t>1 947)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Daily average turnover through customers’ accounts – RUB </a:t>
            </a:r>
            <a:r>
              <a:rPr lang="en-US" dirty="0" smtClean="0"/>
              <a:t>693 613 </a:t>
            </a:r>
            <a:r>
              <a:rPr lang="en-US" dirty="0"/>
              <a:t>(USD </a:t>
            </a:r>
            <a:r>
              <a:rPr lang="en-US" dirty="0" smtClean="0"/>
              <a:t>22 952)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Daily average turnover through correspondent account with the Bank of Russia  – RUB </a:t>
            </a:r>
            <a:r>
              <a:rPr lang="en-US" dirty="0" smtClean="0"/>
              <a:t>672 115</a:t>
            </a:r>
            <a:r>
              <a:rPr lang="ru-RU" dirty="0" smtClean="0"/>
              <a:t> </a:t>
            </a:r>
            <a:r>
              <a:rPr lang="en-US" dirty="0"/>
              <a:t>(USD </a:t>
            </a:r>
            <a:r>
              <a:rPr lang="en-US" dirty="0" smtClean="0"/>
              <a:t>22 145) </a:t>
            </a:r>
            <a:endParaRPr lang="en-US" dirty="0"/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Total value of securities held in securities accounts  - </a:t>
            </a:r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</a:pPr>
            <a:r>
              <a:rPr lang="en-US" dirty="0"/>
              <a:t>       RUB 7 718 000 (USD 215 515)</a:t>
            </a:r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  <a:buFontTx/>
              <a:buChar char="•"/>
            </a:pPr>
            <a:r>
              <a:rPr lang="en-US" dirty="0"/>
              <a:t>Quantity of securities held in custody (in securities accounts) – </a:t>
            </a:r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993366"/>
              </a:buClr>
              <a:buSzPct val="120000"/>
            </a:pPr>
            <a:r>
              <a:rPr lang="en-US" dirty="0"/>
              <a:t>      2 016 182 items</a:t>
            </a:r>
            <a:endParaRPr lang="ru-RU" sz="1600" dirty="0">
              <a:latin typeface="Myriad Pro Light SemiC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US" sz="2400" b="1" dirty="0" smtClean="0">
                <a:latin typeface="Arial Black" pitchFamily="34" charset="0"/>
                <a:ea typeface="굴림" charset="-127"/>
                <a:cs typeface="Arial Unicode MS" pitchFamily="34" charset="-128"/>
              </a:rPr>
              <a:t>International &amp; Domestic Cooperation</a:t>
            </a:r>
            <a:endParaRPr lang="ru-RU" sz="2400" b="1" dirty="0"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277D3-3BF0-44DD-AB0B-4B6FEA4220F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7960" y="1052736"/>
            <a:ext cx="5724525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dirty="0" err="1"/>
              <a:t>National</a:t>
            </a:r>
            <a:r>
              <a:rPr lang="ru-RU" sz="1600" dirty="0"/>
              <a:t> </a:t>
            </a:r>
            <a:r>
              <a:rPr lang="ru-RU" sz="1600" dirty="0" err="1"/>
              <a:t>Association</a:t>
            </a:r>
            <a:r>
              <a:rPr lang="ru-RU" sz="1600" dirty="0"/>
              <a:t> of </a:t>
            </a:r>
            <a:r>
              <a:rPr lang="ru-RU" sz="1600" dirty="0" err="1"/>
              <a:t>Securities</a:t>
            </a:r>
            <a:r>
              <a:rPr lang="ru-RU" sz="1600" dirty="0"/>
              <a:t> </a:t>
            </a:r>
            <a:r>
              <a:rPr lang="ru-RU" sz="1600" dirty="0" err="1"/>
              <a:t>Market</a:t>
            </a:r>
            <a:r>
              <a:rPr lang="ru-RU" sz="1600" dirty="0"/>
              <a:t> </a:t>
            </a:r>
            <a:r>
              <a:rPr lang="ru-RU" sz="1600" dirty="0" err="1"/>
              <a:t>Participants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www</a:t>
            </a:r>
            <a:r>
              <a:rPr lang="ru-RU" sz="1600" dirty="0"/>
              <a:t>.</a:t>
            </a:r>
            <a:r>
              <a:rPr lang="en-US" sz="1600" dirty="0" err="1"/>
              <a:t>naufor</a:t>
            </a:r>
            <a:r>
              <a:rPr lang="ru-RU" sz="1600" dirty="0"/>
              <a:t>.</a:t>
            </a:r>
            <a:r>
              <a:rPr lang="en-US" sz="1600" dirty="0"/>
              <a:t>org</a:t>
            </a:r>
            <a:endParaRPr lang="ru-RU" sz="1600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87960" y="1662336"/>
            <a:ext cx="598805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National Securities Market Association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www</a:t>
            </a:r>
            <a:r>
              <a:rPr lang="ru-RU" sz="1600" dirty="0"/>
              <a:t>.</a:t>
            </a:r>
            <a:r>
              <a:rPr lang="en-US" sz="1600" dirty="0" err="1"/>
              <a:t>nfa</a:t>
            </a:r>
            <a:r>
              <a:rPr lang="ru-RU" sz="1600" dirty="0"/>
              <a:t>.</a:t>
            </a:r>
            <a:r>
              <a:rPr lang="en-US" sz="1600" dirty="0" err="1"/>
              <a:t>ru</a:t>
            </a:r>
            <a:endParaRPr lang="ru-RU" sz="16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87960" y="2348136"/>
            <a:ext cx="5611813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/>
              <a:t>The Association of Eurasian Central Securities Depositories </a:t>
            </a:r>
            <a:endParaRPr lang="ru-RU" sz="1600"/>
          </a:p>
          <a:p>
            <a:pPr>
              <a:lnSpc>
                <a:spcPct val="80000"/>
              </a:lnSpc>
            </a:pP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aecsd.com</a:t>
            </a:r>
            <a:endParaRPr lang="ru-RU" sz="160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287960" y="3110136"/>
            <a:ext cx="5057775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/>
              <a:t>European Central Securities Depositories Association</a:t>
            </a:r>
            <a:r>
              <a:rPr lang="ru-RU" sz="1600" dirty="0"/>
              <a:t>,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www</a:t>
            </a:r>
            <a:r>
              <a:rPr lang="ru-RU" sz="1600" dirty="0"/>
              <a:t>.</a:t>
            </a:r>
            <a:r>
              <a:rPr lang="en-US" sz="1600" dirty="0" err="1"/>
              <a:t>ecsda</a:t>
            </a:r>
            <a:r>
              <a:rPr lang="ru-RU" sz="1600" dirty="0"/>
              <a:t>.</a:t>
            </a:r>
            <a:r>
              <a:rPr lang="en-US" sz="1600" dirty="0"/>
              <a:t>com</a:t>
            </a:r>
            <a:endParaRPr lang="ru-RU" sz="16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87960" y="4557936"/>
            <a:ext cx="6000750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/>
              <a:t>Russian National </a:t>
            </a:r>
            <a:r>
              <a:rPr lang="ru-RU" sz="1600"/>
              <a:t>S.W.I.F.T.</a:t>
            </a:r>
            <a:r>
              <a:rPr lang="en-US" sz="1600"/>
              <a:t> Members Association (ROSSWIFT)</a:t>
            </a:r>
            <a:r>
              <a:rPr lang="ru-RU" sz="1600"/>
              <a:t> 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swift</a:t>
            </a:r>
            <a:r>
              <a:rPr lang="ru-RU" sz="1600"/>
              <a:t>.</a:t>
            </a:r>
            <a:r>
              <a:rPr lang="en-US" sz="1600"/>
              <a:t>ru</a:t>
            </a:r>
            <a:endParaRPr lang="ru-RU" sz="160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287960" y="5396136"/>
            <a:ext cx="42449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/>
              <a:t>Association of National Numbering Agencies</a:t>
            </a:r>
            <a:r>
              <a:rPr lang="ru-RU" sz="1600"/>
              <a:t> </a:t>
            </a:r>
          </a:p>
          <a:p>
            <a:pPr>
              <a:lnSpc>
                <a:spcPct val="80000"/>
              </a:lnSpc>
            </a:pP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anna</a:t>
            </a:r>
            <a:r>
              <a:rPr lang="ru-RU" sz="1600"/>
              <a:t>-</a:t>
            </a:r>
            <a:r>
              <a:rPr lang="en-US" sz="1600"/>
              <a:t>web</a:t>
            </a:r>
            <a:r>
              <a:rPr lang="ru-RU" sz="1600"/>
              <a:t>.</a:t>
            </a:r>
            <a:r>
              <a:rPr lang="en-US" sz="1600"/>
              <a:t>com</a:t>
            </a:r>
            <a:endParaRPr lang="ru-RU" sz="1600"/>
          </a:p>
        </p:txBody>
      </p:sp>
      <p:pic>
        <p:nvPicPr>
          <p:cNvPr id="13" name="Picture 16" descr="AECSD-e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360" y="2271936"/>
            <a:ext cx="7540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8" descr="SWIFT_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2560" y="4634136"/>
            <a:ext cx="5413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AN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445224"/>
            <a:ext cx="1143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0" descr="logo-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6360" y="1738536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NAUF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1052736"/>
            <a:ext cx="15113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ECSD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6360" y="3033936"/>
            <a:ext cx="7524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5" descr="SWIFT_logo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6360" y="3795936"/>
            <a:ext cx="76517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7960" y="3872136"/>
            <a:ext cx="6019800" cy="48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/>
              <a:t>Society for Worldwide Interbank Financial Telecommunication </a:t>
            </a:r>
            <a:r>
              <a:rPr lang="ru-RU" sz="1600"/>
              <a:t> 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www</a:t>
            </a:r>
            <a:r>
              <a:rPr lang="ru-RU" sz="1600"/>
              <a:t>.</a:t>
            </a:r>
            <a:r>
              <a:rPr lang="en-US" sz="1600"/>
              <a:t>swift</a:t>
            </a:r>
            <a:r>
              <a:rPr lang="ru-RU" sz="1600"/>
              <a:t>.</a:t>
            </a:r>
            <a:r>
              <a:rPr lang="en-US" sz="1600"/>
              <a:t>com</a:t>
            </a:r>
            <a:endParaRPr lang="ru-RU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DFA10-A130-48C9-82FF-DD5E551E520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0825" y="0"/>
            <a:ext cx="8748713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Features and benefits </a:t>
            </a:r>
          </a:p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of cash settlements effected by NSD </a:t>
            </a:r>
            <a:endParaRPr lang="ru-RU" sz="2400" b="1" kern="0" dirty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11268" name="Содержимое 2"/>
          <p:cNvSpPr txBox="1">
            <a:spLocks/>
          </p:cNvSpPr>
          <p:nvPr/>
        </p:nvSpPr>
        <p:spPr bwMode="auto">
          <a:xfrm>
            <a:off x="1115616" y="1268760"/>
            <a:ext cx="74977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Liquidity ratio at 100%, no credit risks </a:t>
            </a:r>
            <a:endParaRPr lang="ru-RU" sz="1600" dirty="0">
              <a:ea typeface="굴림"/>
              <a:cs typeface="Arial Unicode MS" pitchFamily="34" charset="-128"/>
            </a:endParaRP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Advanced, fully automated technology used in payment processing</a:t>
            </a:r>
            <a:endParaRPr lang="ru-RU" sz="1600" dirty="0">
              <a:ea typeface="굴림"/>
              <a:cs typeface="Arial Unicode MS" pitchFamily="34" charset="-128"/>
            </a:endParaRP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Certified encryption mechanism protection</a:t>
            </a:r>
            <a:endParaRPr lang="ru-RU" sz="1600" dirty="0">
              <a:ea typeface="굴림"/>
              <a:cs typeface="Arial Unicode MS" pitchFamily="34" charset="-128"/>
            </a:endParaRP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Availability of alternative communication channels and all data backup</a:t>
            </a: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Direct participation in Bank of Russia’s RTGS system  (“BESP”)</a:t>
            </a: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Extended operational deadlines for RUB and foreign currency payments :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RUB – 20:30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USD – 20:30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EUR – 16:00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>
                <a:ea typeface="굴림"/>
                <a:cs typeface="Arial Unicode MS" pitchFamily="34" charset="-128"/>
              </a:rPr>
              <a:t>CHF – </a:t>
            </a:r>
            <a:r>
              <a:rPr lang="en-US" sz="1600" dirty="0" smtClean="0">
                <a:ea typeface="굴림"/>
                <a:cs typeface="Arial Unicode MS" pitchFamily="34" charset="-128"/>
              </a:rPr>
              <a:t>14:00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 smtClean="0">
                <a:ea typeface="굴림"/>
                <a:cs typeface="Arial Unicode MS" pitchFamily="34" charset="-128"/>
              </a:rPr>
              <a:t>GBP – 11:30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 smtClean="0">
                <a:ea typeface="굴림"/>
                <a:cs typeface="Arial Unicode MS" pitchFamily="34" charset="-128"/>
              </a:rPr>
              <a:t>BYR – 13:00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 smtClean="0">
                <a:ea typeface="굴림"/>
                <a:cs typeface="Arial Unicode MS" pitchFamily="34" charset="-128"/>
              </a:rPr>
              <a:t>UAH – 17:30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r>
              <a:rPr lang="en-US" sz="1600" dirty="0" smtClean="0">
                <a:ea typeface="굴림"/>
                <a:cs typeface="Arial Unicode MS" pitchFamily="34" charset="-128"/>
              </a:rPr>
              <a:t>KZT – 13:00</a:t>
            </a:r>
          </a:p>
          <a:p>
            <a:pPr marL="639763" lvl="3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endParaRPr lang="en-US" sz="1600" dirty="0">
              <a:ea typeface="굴림"/>
              <a:cs typeface="Arial Unicode MS" pitchFamily="34" charset="-128"/>
            </a:endParaRPr>
          </a:p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endParaRPr lang="en-US" sz="1600" dirty="0">
              <a:ea typeface="굴림"/>
              <a:cs typeface="Arial Unicode MS" pitchFamily="34" charset="-128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F0E39-FE79-4FD4-A765-94F176C9B8E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288" y="0"/>
            <a:ext cx="7858125" cy="101123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>
                <a:solidFill>
                  <a:schemeClr val="tx2"/>
                </a:solidFill>
                <a:latin typeface="Arial Black" pitchFamily="34" charset="0"/>
                <a:ea typeface="굴림" charset="-127"/>
                <a:cs typeface="Arial Unicode MS" pitchFamily="34" charset="-128"/>
              </a:rPr>
              <a:t>International cash settlements through correspondent account with major foreign banks  </a:t>
            </a:r>
            <a:endParaRPr lang="ru-RU" sz="2400" b="1" kern="0" dirty="0">
              <a:solidFill>
                <a:schemeClr val="tx2"/>
              </a:solidFill>
              <a:latin typeface="Arial Black" pitchFamily="34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12292" name="Содержимое 2"/>
          <p:cNvSpPr txBox="1">
            <a:spLocks/>
          </p:cNvSpPr>
          <p:nvPr/>
        </p:nvSpPr>
        <p:spPr bwMode="auto">
          <a:xfrm>
            <a:off x="1116013" y="1557338"/>
            <a:ext cx="74977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lvl="2" indent="-182563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</a:pPr>
            <a:endParaRPr lang="en-US" sz="1600">
              <a:ea typeface="굴림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1412875"/>
            <a:ext cx="8015287" cy="427831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JPMorgan Chase Bank, New York, USA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The Bank of New York Mellon, New York, USA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HSBC Bank USA, N.A., New York, USA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J.P. Morgan AG, Frankfurt am Main, Germany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VTB Bank (Deutschland) AG, Frankfurt am Main, Germany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JPMorgan Chase Bank, N.A., London, United Kingdom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 err="1">
                <a:ea typeface="굴림" charset="-127"/>
                <a:cs typeface="Arial Unicode MS" pitchFamily="34" charset="-128"/>
              </a:rPr>
              <a:t>Euroclear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 Bank SA/NV, Brussels, Belgium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 err="1">
                <a:ea typeface="굴림" charset="-127"/>
                <a:cs typeface="Arial Unicode MS" pitchFamily="34" charset="-128"/>
              </a:rPr>
              <a:t>Clearstream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 Banking S.A., Luxembourg, Luxembourg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In PJSC CB “</a:t>
            </a:r>
            <a:r>
              <a:rPr lang="en-US" sz="1600" dirty="0" err="1">
                <a:ea typeface="굴림" charset="-127"/>
                <a:cs typeface="Arial Unicode MS" pitchFamily="34" charset="-128"/>
              </a:rPr>
              <a:t>Privatbank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”</a:t>
            </a:r>
            <a:r>
              <a:rPr lang="ru-RU" sz="1600" dirty="0">
                <a:ea typeface="굴림" charset="-127"/>
                <a:cs typeface="Arial Unicode MS" pitchFamily="34" charset="-128"/>
              </a:rPr>
              <a:t>, 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Dnepropetrovsk</a:t>
            </a:r>
            <a:r>
              <a:rPr lang="ru-RU" sz="1600" dirty="0">
                <a:ea typeface="굴림" charset="-127"/>
                <a:cs typeface="Arial Unicode MS" pitchFamily="34" charset="-128"/>
              </a:rPr>
              <a:t>, 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Ukraine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National Bank of Kazakhstan</a:t>
            </a:r>
            <a:r>
              <a:rPr lang="ru-RU" sz="1600" dirty="0">
                <a:ea typeface="굴림" charset="-127"/>
                <a:cs typeface="Arial Unicode MS" pitchFamily="34" charset="-128"/>
              </a:rPr>
              <a:t>, </a:t>
            </a:r>
            <a:r>
              <a:rPr lang="en-US" sz="1600" dirty="0" err="1">
                <a:ea typeface="굴림" charset="-127"/>
                <a:cs typeface="Arial Unicode MS" pitchFamily="34" charset="-128"/>
              </a:rPr>
              <a:t>Almaty</a:t>
            </a:r>
            <a:r>
              <a:rPr lang="en-US" sz="1600" dirty="0">
                <a:ea typeface="굴림" charset="-127"/>
                <a:cs typeface="Arial Unicode MS" pitchFamily="34" charset="-128"/>
              </a:rPr>
              <a:t>, Kazakhstan</a:t>
            </a:r>
          </a:p>
          <a:p>
            <a:pPr marL="1079500" lvl="2" indent="-182563" defTabSz="1162050" eaLnBrk="0" hangingPunct="0">
              <a:lnSpc>
                <a:spcPct val="95000"/>
              </a:lnSpc>
              <a:spcBef>
                <a:spcPct val="40000"/>
              </a:spcBef>
              <a:buClr>
                <a:srgbClr val="000099"/>
              </a:buClr>
              <a:buSzPct val="115000"/>
              <a:buFontTx/>
              <a:buChar char="•"/>
              <a:defRPr/>
            </a:pPr>
            <a:r>
              <a:rPr lang="en-US" sz="1600" dirty="0">
                <a:ea typeface="굴림" charset="-127"/>
                <a:cs typeface="Arial Unicode MS" pitchFamily="34" charset="-128"/>
              </a:rPr>
              <a:t>JSC Bank VTB (Belarus), Minsk, Belarus</a:t>
            </a:r>
          </a:p>
          <a:p>
            <a:pPr marL="1079500" lvl="2" indent="-357188" defTabSz="1162050" eaLnBrk="0" hangingPunct="0">
              <a:lnSpc>
                <a:spcPct val="120000"/>
              </a:lnSpc>
              <a:spcBef>
                <a:spcPct val="20000"/>
              </a:spcBef>
              <a:buClr>
                <a:srgbClr val="033E9F"/>
              </a:buClr>
              <a:buSzPct val="120000"/>
              <a:buFont typeface="Microsoft Sans Serif" pitchFamily="34" charset="0"/>
              <a:buChar char="●"/>
              <a:defRPr/>
            </a:pPr>
            <a:endParaRPr lang="en-US" sz="1200" kern="0" dirty="0">
              <a:solidFill>
                <a:srgbClr val="000000"/>
              </a:solidFill>
              <a:latin typeface="Arial" charset="0"/>
              <a:ea typeface="굴림" charset="-127"/>
            </a:endParaRPr>
          </a:p>
          <a:p>
            <a:pPr marL="179388" lvl="1" indent="363538" defTabSz="1162050">
              <a:lnSpc>
                <a:spcPct val="130000"/>
              </a:lnSpc>
              <a:spcBef>
                <a:spcPct val="20000"/>
              </a:spcBef>
              <a:buClr>
                <a:srgbClr val="D62900"/>
              </a:buClr>
              <a:buSzPct val="120000"/>
              <a:defRPr/>
            </a:pPr>
            <a:r>
              <a:rPr lang="en-US" sz="1600" dirty="0">
                <a:latin typeface="Arial" charset="0"/>
              </a:rPr>
              <a:t> </a:t>
            </a:r>
            <a:endParaRPr lang="ru-RU" sz="1600" dirty="0">
              <a:latin typeface="Arial" charset="0"/>
            </a:endParaRPr>
          </a:p>
        </p:txBody>
      </p:sp>
      <p:pic>
        <p:nvPicPr>
          <p:cNvPr id="1229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115888"/>
            <a:ext cx="10795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75B9"/>
      </a:dk1>
      <a:lt1>
        <a:srgbClr val="FFFFFF"/>
      </a:lt1>
      <a:dk2>
        <a:srgbClr val="003399"/>
      </a:dk2>
      <a:lt2>
        <a:srgbClr val="808080"/>
      </a:lt2>
      <a:accent1>
        <a:srgbClr val="99CCFF"/>
      </a:accent1>
      <a:accent2>
        <a:srgbClr val="33CCFF"/>
      </a:accent2>
      <a:accent3>
        <a:srgbClr val="FFFFFF"/>
      </a:accent3>
      <a:accent4>
        <a:srgbClr val="00639E"/>
      </a:accent4>
      <a:accent5>
        <a:srgbClr val="CAE2FF"/>
      </a:accent5>
      <a:accent6>
        <a:srgbClr val="2DB9E7"/>
      </a:accent6>
      <a:hlink>
        <a:srgbClr val="3333CC"/>
      </a:hlink>
      <a:folHlink>
        <a:srgbClr val="336699"/>
      </a:folHlink>
    </a:clrScheme>
    <a:fontScheme name="Оформление по умолчанию">
      <a:majorFont>
        <a:latin typeface="Myriad Pro Light SemiCond"/>
        <a:ea typeface=""/>
        <a:cs typeface=""/>
      </a:majorFont>
      <a:minorFont>
        <a:latin typeface="Myriad Pro Light SemiC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75B9"/>
        </a:dk1>
        <a:lt1>
          <a:srgbClr val="FFFFFF"/>
        </a:lt1>
        <a:dk2>
          <a:srgbClr val="003399"/>
        </a:dk2>
        <a:lt2>
          <a:srgbClr val="808080"/>
        </a:lt2>
        <a:accent1>
          <a:srgbClr val="99CCFF"/>
        </a:accent1>
        <a:accent2>
          <a:srgbClr val="33CCFF"/>
        </a:accent2>
        <a:accent3>
          <a:srgbClr val="FFFFFF"/>
        </a:accent3>
        <a:accent4>
          <a:srgbClr val="00639E"/>
        </a:accent4>
        <a:accent5>
          <a:srgbClr val="CAE2FF"/>
        </a:accent5>
        <a:accent6>
          <a:srgbClr val="2DB9E7"/>
        </a:accent6>
        <a:hlink>
          <a:srgbClr val="3333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1244</Words>
  <Application>Microsoft Office PowerPoint</Application>
  <PresentationFormat>Экран (4:3)</PresentationFormat>
  <Paragraphs>239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Clip</vt:lpstr>
      <vt:lpstr> </vt:lpstr>
      <vt:lpstr> </vt:lpstr>
      <vt:lpstr>Building of Unique Structure</vt:lpstr>
      <vt:lpstr>Creation of National Settlement Depository:  Aims and Advantages</vt:lpstr>
      <vt:lpstr>NDC’s customer base as of 01 January, 2011  </vt:lpstr>
      <vt:lpstr>NSD’s basic financials as of 01 January, 2011  (in millions)</vt:lpstr>
      <vt:lpstr>International &amp; Domestic Cooperation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ММВБ</dc:title>
  <dc:creator/>
  <cp:lastModifiedBy>Золотова</cp:lastModifiedBy>
  <cp:revision>251</cp:revision>
  <dcterms:created xsi:type="dcterms:W3CDTF">2009-03-30T11:55:27Z</dcterms:created>
  <dcterms:modified xsi:type="dcterms:W3CDTF">2011-03-29T12:11:42Z</dcterms:modified>
</cp:coreProperties>
</file>