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3" r:id="rId3"/>
    <p:sldId id="344" r:id="rId4"/>
    <p:sldId id="346" r:id="rId5"/>
    <p:sldId id="351" r:id="rId6"/>
    <p:sldId id="347" r:id="rId7"/>
    <p:sldId id="348" r:id="rId8"/>
    <p:sldId id="350" r:id="rId9"/>
    <p:sldId id="342" r:id="rId10"/>
    <p:sldId id="349" r:id="rId11"/>
    <p:sldId id="283" r:id="rId12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B8B2"/>
    <a:srgbClr val="CC6600"/>
    <a:srgbClr val="FF9900"/>
    <a:srgbClr val="0000FF"/>
    <a:srgbClr val="FF9B9B"/>
    <a:srgbClr val="660066"/>
    <a:srgbClr val="99FF99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210" autoAdjust="0"/>
    <p:restoredTop sz="94743" autoAdjust="0"/>
  </p:normalViewPr>
  <p:slideViewPr>
    <p:cSldViewPr>
      <p:cViewPr>
        <p:scale>
          <a:sx n="97" d="100"/>
          <a:sy n="97" d="100"/>
        </p:scale>
        <p:origin x="-11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DFECD0-9AA9-48C3-AFBB-BFDE64A3D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1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2813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6D2A81-6F1F-479F-8AF6-4401991B6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6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E434-E923-4C01-AF41-579BEE1EF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6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4927-814B-4F81-94D0-58F6BDB10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30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536F-098D-436C-9182-59742719C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5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2918F-9FB1-428E-993B-3E4321C0D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1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35E4-33B7-4901-8D88-FCBEC1B89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1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DECB-30B4-469D-B141-DBCA92C4A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1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9FA8D-FBC4-428E-BDEE-7B57556F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36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05AF-3626-48EE-80F1-13688D8E7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4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85FAE-AFEF-4967-BE5E-D2C69BAB2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7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E9DB-95CA-4CC8-8BA4-849B75813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90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D5B8F-8905-4910-938D-8694E837B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9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453188"/>
            <a:ext cx="56245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O. PERESTENKO         SIBOS 2009, Hong Kong, Spt 14-18 2009V. Kulipanov		3 IRSF, London, Apr 16, 2008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67FA24-6B04-428E-A55F-B92EC2603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8" descr="CBR_main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9163"/>
            <a:ext cx="97155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AutoShape 11"/>
          <p:cNvSpPr>
            <a:spLocks noChangeArrowheads="1"/>
          </p:cNvSpPr>
          <p:nvPr userDrawn="1"/>
        </p:nvSpPr>
        <p:spPr bwMode="auto">
          <a:xfrm>
            <a:off x="293688" y="549275"/>
            <a:ext cx="8742362" cy="5616575"/>
          </a:xfrm>
          <a:prstGeom prst="roundRect">
            <a:avLst>
              <a:gd name="adj" fmla="val 13727"/>
            </a:avLst>
          </a:prstGeom>
          <a:noFill/>
          <a:ln w="508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33" name="AutoShape 12"/>
          <p:cNvSpPr>
            <a:spLocks noChangeArrowheads="1"/>
          </p:cNvSpPr>
          <p:nvPr userDrawn="1"/>
        </p:nvSpPr>
        <p:spPr bwMode="blackWhite">
          <a:xfrm>
            <a:off x="0" y="152400"/>
            <a:ext cx="8983663" cy="1219200"/>
          </a:xfrm>
          <a:custGeom>
            <a:avLst/>
            <a:gdLst>
              <a:gd name="T0" fmla="*/ 0 w 7368"/>
              <a:gd name="T1" fmla="*/ 0 h 1000"/>
              <a:gd name="T2" fmla="*/ 2147483647 w 7368"/>
              <a:gd name="T3" fmla="*/ 0 h 1000"/>
              <a:gd name="T4" fmla="*/ 2147483647 w 7368"/>
              <a:gd name="T5" fmla="*/ 743224320 h 1000"/>
              <a:gd name="T6" fmla="*/ 2147483647 w 7368"/>
              <a:gd name="T7" fmla="*/ 1486448640 h 1000"/>
              <a:gd name="T8" fmla="*/ 0 w 7368"/>
              <a:gd name="T9" fmla="*/ 1486448640 h 1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68"/>
              <a:gd name="T16" fmla="*/ 0 h 1000"/>
              <a:gd name="T17" fmla="*/ 3684 w 7368"/>
              <a:gd name="T18" fmla="*/ 1000 h 1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68" h="1000">
                <a:moveTo>
                  <a:pt x="0" y="0"/>
                </a:moveTo>
                <a:lnTo>
                  <a:pt x="6867" y="0"/>
                </a:lnTo>
                <a:cubicBezTo>
                  <a:pt x="7144" y="0"/>
                  <a:pt x="7368" y="223"/>
                  <a:pt x="7368" y="500"/>
                </a:cubicBezTo>
                <a:cubicBezTo>
                  <a:pt x="7368" y="776"/>
                  <a:pt x="7144" y="999"/>
                  <a:pt x="6868" y="1000"/>
                </a:cubicBez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" name="Line 13"/>
          <p:cNvSpPr>
            <a:spLocks noChangeShapeType="1"/>
          </p:cNvSpPr>
          <p:nvPr userDrawn="1"/>
        </p:nvSpPr>
        <p:spPr bwMode="auto">
          <a:xfrm>
            <a:off x="0" y="1219200"/>
            <a:ext cx="85026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br_new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03847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Anticipated changes in Russian National payment system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2014-2015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43663" y="5661025"/>
            <a:ext cx="27003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Vladimir Kulipanov, CBR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London, 15</a:t>
            </a:r>
            <a:r>
              <a:rPr lang="en-US" sz="1600" b="1" baseline="30000">
                <a:solidFill>
                  <a:schemeClr val="bg1"/>
                </a:solidFill>
              </a:rPr>
              <a:t>th</a:t>
            </a:r>
            <a:r>
              <a:rPr lang="en-US" sz="1600" b="1">
                <a:solidFill>
                  <a:schemeClr val="bg1"/>
                </a:solidFill>
              </a:rPr>
              <a:t> IRSF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May 13, 20</a:t>
            </a:r>
            <a:r>
              <a:rPr lang="ru-RU" sz="1600" b="1">
                <a:solidFill>
                  <a:schemeClr val="bg1"/>
                </a:solidFill>
              </a:rPr>
              <a:t>1</a:t>
            </a:r>
            <a:r>
              <a:rPr lang="en-US" sz="1600" b="1">
                <a:solidFill>
                  <a:schemeClr val="bg1"/>
                </a:solidFill>
              </a:rPr>
              <a:t>4</a:t>
            </a:r>
            <a:endParaRPr lang="ru-RU" sz="1600" b="1">
              <a:solidFill>
                <a:schemeClr val="bg1"/>
              </a:solidFill>
            </a:endParaRPr>
          </a:p>
        </p:txBody>
      </p:sp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863" y="0"/>
            <a:ext cx="592137" cy="6207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CLS Project</a:t>
            </a:r>
            <a:endParaRPr lang="ru-RU" dirty="0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78302D-3B56-4C14-B4B2-C55E3D95DD0E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99592" y="1500188"/>
            <a:ext cx="4968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To be accomplished by Nov 2014</a:t>
            </a:r>
            <a:endParaRPr lang="ru-RU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672" y="2204864"/>
            <a:ext cx="4536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Changes to the NPS Act (National Law)</a:t>
            </a:r>
            <a:endParaRPr lang="ru-RU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664" y="4571836"/>
            <a:ext cx="6341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Open Correspondent Account to CLS Bank International</a:t>
            </a:r>
            <a:endParaRPr lang="ru-RU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2780928"/>
            <a:ext cx="648072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Foreign banks and central payment clearing counterparties (CPCC) are allowed to participate in CBR PS;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Protection for the accounts of CPCCs against funds arrests, seizures, attachments, and against hold up of the operations</a:t>
            </a:r>
            <a:endParaRPr lang="ru-RU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27122" y="4951600"/>
            <a:ext cx="64807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Implications of US HIRE FATCA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br_new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3644900"/>
            <a:ext cx="7772400" cy="9366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Thank you for attention!</a:t>
            </a:r>
            <a:br>
              <a:rPr lang="en-US" b="1" smtClean="0">
                <a:solidFill>
                  <a:schemeClr val="bg1"/>
                </a:solidFill>
              </a:rPr>
            </a:br>
            <a:endParaRPr lang="ru-RU" b="1" smtClean="0">
              <a:solidFill>
                <a:schemeClr val="bg1"/>
              </a:solidFill>
            </a:endParaRP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863" y="0"/>
            <a:ext cx="592137" cy="6207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Changes to CBR PS</a:t>
            </a:r>
            <a:endParaRPr lang="ru-RU" smtClean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844D6F-8529-4A64-9430-7A4CB98A56F5}" type="slidenum">
              <a:rPr lang="ru-RU" smtClean="0"/>
              <a:pPr eaLnBrk="1" hangingPunct="1"/>
              <a:t>2</a:t>
            </a:fld>
            <a:endParaRPr lang="ru-RU" smtClean="0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827088" y="1587500"/>
            <a:ext cx="164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June 30, 2014</a:t>
            </a:r>
            <a:endParaRPr lang="ru-RU" dirty="0"/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1042988" y="2349500"/>
            <a:ext cx="4822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BESP will open 2 hours earlier in the morning</a:t>
            </a:r>
            <a:endParaRPr lang="ru-RU"/>
          </a:p>
        </p:txBody>
      </p:sp>
      <p:sp>
        <p:nvSpPr>
          <p:cNvPr id="3078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EA9F2F-819F-41C6-B1B3-FBC01D2B6B13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3988"/>
            <a:ext cx="8713788" cy="1187450"/>
          </a:xfrm>
        </p:spPr>
        <p:txBody>
          <a:bodyPr/>
          <a:lstStyle/>
          <a:p>
            <a:r>
              <a:rPr lang="en-US" sz="3600" b="1" smtClean="0"/>
              <a:t>Anticipated extension of business day</a:t>
            </a:r>
            <a:endParaRPr lang="ru-RU" sz="2000" smtClean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714375" y="2428875"/>
            <a:ext cx="571500" cy="2232025"/>
          </a:xfrm>
          <a:prstGeom prst="homePlat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1285875" y="2420938"/>
            <a:ext cx="5572125" cy="2232025"/>
          </a:xfrm>
          <a:prstGeom prst="homePlate">
            <a:avLst>
              <a:gd name="adj" fmla="val 13938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6875463" y="2428875"/>
            <a:ext cx="644525" cy="2232025"/>
          </a:xfrm>
          <a:prstGeom prst="homePlat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539750" y="5229225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55905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85800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358063" y="50720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195513" y="544512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09-00</a:t>
            </a:r>
            <a:endParaRPr lang="ru-RU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6500813" y="557212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21-00</a:t>
            </a:r>
            <a:endParaRPr lang="ru-RU"/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7000875" y="535781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21-30</a:t>
            </a:r>
            <a:endParaRPr lang="ru-RU"/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11188" y="1773238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Preliminary phase</a:t>
            </a:r>
            <a:endParaRPr lang="ru-RU" b="1"/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11413" y="1989138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Regular phase</a:t>
            </a:r>
            <a:endParaRPr lang="ru-RU" b="1"/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6443663" y="1773238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Final phase</a:t>
            </a:r>
            <a:endParaRPr lang="ru-RU" b="1"/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900113" y="5805488"/>
            <a:ext cx="1727200" cy="6762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rgbClr val="00007D">
                <a:alpha val="50000"/>
              </a:srgbClr>
            </a:outerShdw>
          </a:effectLst>
        </p:spPr>
        <p:txBody>
          <a:bodyPr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Moscow time (GMT+3)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4114" name="Line 7"/>
          <p:cNvSpPr>
            <a:spLocks noChangeShapeType="1"/>
          </p:cNvSpPr>
          <p:nvPr/>
        </p:nvSpPr>
        <p:spPr bwMode="auto">
          <a:xfrm>
            <a:off x="714375" y="51435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5" name="Line 7"/>
          <p:cNvSpPr>
            <a:spLocks noChangeShapeType="1"/>
          </p:cNvSpPr>
          <p:nvPr/>
        </p:nvSpPr>
        <p:spPr bwMode="auto">
          <a:xfrm>
            <a:off x="1285875" y="51435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" name="Line 7"/>
          <p:cNvSpPr>
            <a:spLocks noChangeShapeType="1"/>
          </p:cNvSpPr>
          <p:nvPr/>
        </p:nvSpPr>
        <p:spPr bwMode="auto">
          <a:xfrm>
            <a:off x="-500063" y="5202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" name="Text Box 11"/>
          <p:cNvSpPr txBox="1">
            <a:spLocks noChangeArrowheads="1"/>
          </p:cNvSpPr>
          <p:nvPr/>
        </p:nvSpPr>
        <p:spPr bwMode="auto">
          <a:xfrm>
            <a:off x="285750" y="5429250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06-00</a:t>
            </a:r>
            <a:endParaRPr lang="ru-RU"/>
          </a:p>
        </p:txBody>
      </p:sp>
      <p:sp>
        <p:nvSpPr>
          <p:cNvPr id="4118" name="Text Box 11"/>
          <p:cNvSpPr txBox="1">
            <a:spLocks noChangeArrowheads="1"/>
          </p:cNvSpPr>
          <p:nvPr/>
        </p:nvSpPr>
        <p:spPr bwMode="auto">
          <a:xfrm>
            <a:off x="1000125" y="5429250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07-00</a:t>
            </a:r>
            <a:endParaRPr lang="ru-RU"/>
          </a:p>
        </p:txBody>
      </p:sp>
      <p:sp>
        <p:nvSpPr>
          <p:cNvPr id="4119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Changes to CBR PS</a:t>
            </a:r>
            <a:endParaRPr lang="ru-RU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DFEE87-AA70-42CA-BEAF-D4DDA7269F33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827088" y="1587500"/>
            <a:ext cx="164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June 30, 2014</a:t>
            </a:r>
            <a:endParaRPr lang="ru-RU"/>
          </a:p>
        </p:txBody>
      </p:sp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1042988" y="2349500"/>
            <a:ext cx="4822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BESP will open 2 hours earlier in the morning</a:t>
            </a:r>
            <a:endParaRPr lang="ru-RU"/>
          </a:p>
        </p:txBody>
      </p:sp>
      <p:sp>
        <p:nvSpPr>
          <p:cNvPr id="5126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042988" y="3154363"/>
            <a:ext cx="64087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During the interval from 09 a.m. till 5 p.m. msk Banks will be required to credit their clients in real time, if the money transfer is executed via BESP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EA9F2F-819F-41C6-B1B3-FBC01D2B6B13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3988"/>
            <a:ext cx="8713788" cy="1187450"/>
          </a:xfrm>
        </p:spPr>
        <p:txBody>
          <a:bodyPr/>
          <a:lstStyle/>
          <a:p>
            <a:r>
              <a:rPr lang="en-US" sz="3600" b="1" smtClean="0"/>
              <a:t>Anticipated extension of business day</a:t>
            </a:r>
            <a:endParaRPr lang="ru-RU" sz="2000" smtClean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714375" y="2428875"/>
            <a:ext cx="571500" cy="2232025"/>
          </a:xfrm>
          <a:prstGeom prst="homePlat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1285875" y="2420938"/>
            <a:ext cx="5572125" cy="2232025"/>
          </a:xfrm>
          <a:prstGeom prst="homePlate">
            <a:avLst>
              <a:gd name="adj" fmla="val 13938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6875463" y="2428875"/>
            <a:ext cx="644525" cy="2232025"/>
          </a:xfrm>
          <a:prstGeom prst="homePlat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539750" y="5229225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55905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85800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358063" y="50720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195513" y="544512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09-00</a:t>
            </a:r>
            <a:endParaRPr lang="ru-RU" dirty="0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6500813" y="557212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21-00</a:t>
            </a:r>
            <a:endParaRPr lang="ru-RU"/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7000875" y="535781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21-30</a:t>
            </a:r>
            <a:endParaRPr lang="ru-RU"/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11188" y="1773238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Preliminary phase</a:t>
            </a:r>
            <a:endParaRPr lang="ru-RU" b="1"/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11413" y="1989138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Regular phase</a:t>
            </a:r>
            <a:endParaRPr lang="ru-RU" b="1"/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6443663" y="1773238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Final phase</a:t>
            </a:r>
            <a:endParaRPr lang="ru-RU" b="1"/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900113" y="5805488"/>
            <a:ext cx="1727200" cy="6762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rgbClr val="00007D">
                <a:alpha val="50000"/>
              </a:srgbClr>
            </a:outerShdw>
          </a:effectLst>
        </p:spPr>
        <p:txBody>
          <a:bodyPr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Moscow time (GMT+3)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4114" name="Line 7"/>
          <p:cNvSpPr>
            <a:spLocks noChangeShapeType="1"/>
          </p:cNvSpPr>
          <p:nvPr/>
        </p:nvSpPr>
        <p:spPr bwMode="auto">
          <a:xfrm>
            <a:off x="714375" y="51435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5" name="Line 7"/>
          <p:cNvSpPr>
            <a:spLocks noChangeShapeType="1"/>
          </p:cNvSpPr>
          <p:nvPr/>
        </p:nvSpPr>
        <p:spPr bwMode="auto">
          <a:xfrm>
            <a:off x="1285875" y="51435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" name="Line 7"/>
          <p:cNvSpPr>
            <a:spLocks noChangeShapeType="1"/>
          </p:cNvSpPr>
          <p:nvPr/>
        </p:nvSpPr>
        <p:spPr bwMode="auto">
          <a:xfrm>
            <a:off x="-500063" y="5202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" name="Text Box 11"/>
          <p:cNvSpPr txBox="1">
            <a:spLocks noChangeArrowheads="1"/>
          </p:cNvSpPr>
          <p:nvPr/>
        </p:nvSpPr>
        <p:spPr bwMode="auto">
          <a:xfrm>
            <a:off x="285750" y="5429250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06-00</a:t>
            </a:r>
            <a:endParaRPr lang="ru-RU"/>
          </a:p>
        </p:txBody>
      </p:sp>
      <p:sp>
        <p:nvSpPr>
          <p:cNvPr id="4118" name="Text Box 11"/>
          <p:cNvSpPr txBox="1">
            <a:spLocks noChangeArrowheads="1"/>
          </p:cNvSpPr>
          <p:nvPr/>
        </p:nvSpPr>
        <p:spPr bwMode="auto">
          <a:xfrm>
            <a:off x="1000125" y="5429250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07-00</a:t>
            </a:r>
            <a:endParaRPr lang="ru-RU"/>
          </a:p>
        </p:txBody>
      </p:sp>
      <p:sp>
        <p:nvSpPr>
          <p:cNvPr id="4119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5364088" y="51403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968007" y="5456214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17-00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9050" y="2428875"/>
            <a:ext cx="2805038" cy="2224088"/>
          </a:xfrm>
          <a:prstGeom prst="rect">
            <a:avLst/>
          </a:prstGeom>
          <a:solidFill>
            <a:srgbClr val="ECB8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must be credited in real time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Changes to CBR PS</a:t>
            </a:r>
            <a:endParaRPr lang="ru-RU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45CF6-CBFC-43B7-B0B2-AB4B084C2064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827088" y="1587500"/>
            <a:ext cx="164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June 30, 2014</a:t>
            </a:r>
            <a:endParaRPr lang="ru-RU"/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1042988" y="2349500"/>
            <a:ext cx="4887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BESP will open 2 hours earlier in the morning;</a:t>
            </a:r>
            <a:endParaRPr lang="ru-RU"/>
          </a:p>
        </p:txBody>
      </p:sp>
      <p:sp>
        <p:nvSpPr>
          <p:cNvPr id="6150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1042988" y="3154363"/>
            <a:ext cx="64087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During the interval from 09 a.m. till 5 p.m. msk Banks will be required to credit their clients in real time, if the money transfer is executed via BESP;</a:t>
            </a:r>
            <a:endParaRPr lang="ru-RU"/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1042988" y="4378325"/>
            <a:ext cx="6408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New format of interbank transfer will be available for CLS Bank International, CLS settlement members, self-clearers and nostros. Proprietary format ED107 fully compatible with MT202, allowing STP.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en-US" altLang="ru-RU" sz="3600" b="1" smtClean="0"/>
              <a:t>Mapping ED 107 – MT 202</a:t>
            </a:r>
            <a:endParaRPr lang="ru-RU" sz="3600" b="1" smtClean="0"/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BB9B1-BFB6-4626-9B1E-C07661376130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grpSp>
        <p:nvGrpSpPr>
          <p:cNvPr id="7172" name="Group 7"/>
          <p:cNvGrpSpPr>
            <a:grpSpLocks/>
          </p:cNvGrpSpPr>
          <p:nvPr/>
        </p:nvGrpSpPr>
        <p:grpSpPr bwMode="auto">
          <a:xfrm>
            <a:off x="1547813" y="2493963"/>
            <a:ext cx="2017712" cy="2746375"/>
            <a:chOff x="1176" y="3362"/>
            <a:chExt cx="2703" cy="3418"/>
          </a:xfrm>
        </p:grpSpPr>
        <p:sp>
          <p:nvSpPr>
            <p:cNvPr id="7190" name="Text Box 8"/>
            <p:cNvSpPr txBox="1">
              <a:spLocks noChangeArrowheads="1"/>
            </p:cNvSpPr>
            <p:nvPr/>
          </p:nvSpPr>
          <p:spPr bwMode="auto">
            <a:xfrm>
              <a:off x="1176" y="3362"/>
              <a:ext cx="2703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 b="1">
                  <a:solidFill>
                    <a:srgbClr val="000000"/>
                  </a:solidFill>
                </a:rPr>
                <a:t>MT202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1" name="Text Box 9"/>
            <p:cNvSpPr txBox="1">
              <a:spLocks noChangeArrowheads="1"/>
            </p:cNvSpPr>
            <p:nvPr/>
          </p:nvSpPr>
          <p:spPr bwMode="auto">
            <a:xfrm>
              <a:off x="1176" y="3901"/>
              <a:ext cx="2703" cy="362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Sender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2" name="Text Box 10"/>
            <p:cNvSpPr txBox="1">
              <a:spLocks noChangeArrowheads="1"/>
            </p:cNvSpPr>
            <p:nvPr/>
          </p:nvSpPr>
          <p:spPr bwMode="auto">
            <a:xfrm>
              <a:off x="1176" y="4258"/>
              <a:ext cx="2703" cy="362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Receiver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3" name="Text Box 11"/>
            <p:cNvSpPr txBox="1">
              <a:spLocks noChangeArrowheads="1"/>
            </p:cNvSpPr>
            <p:nvPr/>
          </p:nvSpPr>
          <p:spPr bwMode="auto">
            <a:xfrm>
              <a:off x="1179" y="4620"/>
              <a:ext cx="2700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52a:Ordering Institution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4" name="Text Box 12"/>
            <p:cNvSpPr txBox="1">
              <a:spLocks noChangeArrowheads="1"/>
            </p:cNvSpPr>
            <p:nvPr/>
          </p:nvSpPr>
          <p:spPr bwMode="auto">
            <a:xfrm>
              <a:off x="1179" y="4980"/>
              <a:ext cx="2700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56a: Intermediary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5" name="Text Box 13"/>
            <p:cNvSpPr txBox="1">
              <a:spLocks noChangeArrowheads="1"/>
            </p:cNvSpPr>
            <p:nvPr/>
          </p:nvSpPr>
          <p:spPr bwMode="auto">
            <a:xfrm>
              <a:off x="1179" y="5338"/>
              <a:ext cx="2700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57a: Account with Institution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6" name="Text Box 14"/>
            <p:cNvSpPr txBox="1">
              <a:spLocks noChangeArrowheads="1"/>
            </p:cNvSpPr>
            <p:nvPr/>
          </p:nvSpPr>
          <p:spPr bwMode="auto">
            <a:xfrm>
              <a:off x="1179" y="5700"/>
              <a:ext cx="27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58a: Beneficiary Institution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97" name="Text Box 15"/>
            <p:cNvSpPr txBox="1">
              <a:spLocks noChangeArrowheads="1"/>
            </p:cNvSpPr>
            <p:nvPr/>
          </p:nvSpPr>
          <p:spPr bwMode="auto">
            <a:xfrm>
              <a:off x="1179" y="6060"/>
              <a:ext cx="27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72: Sender to Receiver Information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4213225" y="2276475"/>
            <a:ext cx="2951163" cy="3035300"/>
            <a:chOff x="7119" y="3362"/>
            <a:chExt cx="3600" cy="3778"/>
          </a:xfrm>
        </p:grpSpPr>
        <p:sp>
          <p:nvSpPr>
            <p:cNvPr id="7182" name="Text Box 17"/>
            <p:cNvSpPr txBox="1">
              <a:spLocks noChangeArrowheads="1"/>
            </p:cNvSpPr>
            <p:nvPr/>
          </p:nvSpPr>
          <p:spPr bwMode="auto">
            <a:xfrm>
              <a:off x="7119" y="3362"/>
              <a:ext cx="36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 b="1">
                  <a:solidFill>
                    <a:srgbClr val="000000"/>
                  </a:solidFill>
                </a:rPr>
                <a:t>ED107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83" name="Text Box 18"/>
            <p:cNvSpPr txBox="1">
              <a:spLocks noChangeArrowheads="1"/>
            </p:cNvSpPr>
            <p:nvPr/>
          </p:nvSpPr>
          <p:spPr bwMode="auto">
            <a:xfrm>
              <a:off x="7119" y="3901"/>
              <a:ext cx="3600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81 Информация о банке-плательщике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7119" y="4260"/>
              <a:ext cx="3600" cy="7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82 </a:t>
              </a:r>
              <a:r>
                <a:rPr lang="ru-RU" altLang="ru-RU" sz="1200">
                  <a:solidFill>
                    <a:srgbClr val="000000"/>
                  </a:solidFill>
                </a:rPr>
                <a:t>Информация о предыдущем инструктирующем банке</a:t>
              </a:r>
            </a:p>
          </p:txBody>
        </p:sp>
        <p:sp>
          <p:nvSpPr>
            <p:cNvPr id="7185" name="Text Box 20"/>
            <p:cNvSpPr txBox="1">
              <a:spLocks noChangeArrowheads="1"/>
            </p:cNvSpPr>
            <p:nvPr/>
          </p:nvSpPr>
          <p:spPr bwMode="auto">
            <a:xfrm>
              <a:off x="7119" y="4980"/>
              <a:ext cx="3600" cy="36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83 </a:t>
              </a:r>
              <a:r>
                <a:rPr lang="ru-RU" altLang="ru-RU" sz="1200">
                  <a:solidFill>
                    <a:srgbClr val="000000"/>
                  </a:solidFill>
                </a:rPr>
                <a:t>Информация о банке-отправителе</a:t>
              </a:r>
            </a:p>
          </p:txBody>
        </p:sp>
        <p:sp>
          <p:nvSpPr>
            <p:cNvPr id="7186" name="Text Box 21"/>
            <p:cNvSpPr txBox="1">
              <a:spLocks noChangeArrowheads="1"/>
            </p:cNvSpPr>
            <p:nvPr/>
          </p:nvSpPr>
          <p:spPr bwMode="auto">
            <a:xfrm>
              <a:off x="7119" y="5340"/>
              <a:ext cx="3600" cy="36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84 Информация о банке-исполнителе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87" name="Text Box 22"/>
            <p:cNvSpPr txBox="1">
              <a:spLocks noChangeArrowheads="1"/>
            </p:cNvSpPr>
            <p:nvPr/>
          </p:nvSpPr>
          <p:spPr bwMode="auto">
            <a:xfrm>
              <a:off x="7119" y="5700"/>
              <a:ext cx="3600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85 </a:t>
              </a:r>
              <a:r>
                <a:rPr lang="ru-RU" altLang="ru-RU" sz="1200">
                  <a:solidFill>
                    <a:srgbClr val="000000"/>
                  </a:solidFill>
                </a:rPr>
                <a:t>Информация об агенте </a:t>
              </a:r>
              <a:br>
                <a:rPr lang="ru-RU" altLang="ru-RU" sz="1200">
                  <a:solidFill>
                    <a:srgbClr val="000000"/>
                  </a:solidFill>
                </a:rPr>
              </a:br>
              <a:r>
                <a:rPr lang="ru-RU" altLang="ru-RU" sz="1200">
                  <a:solidFill>
                    <a:srgbClr val="000000"/>
                  </a:solidFill>
                </a:rPr>
                <a:t>     банка-получателя</a:t>
              </a:r>
            </a:p>
          </p:txBody>
        </p:sp>
        <p:sp>
          <p:nvSpPr>
            <p:cNvPr id="7188" name="Text Box 23"/>
            <p:cNvSpPr txBox="1">
              <a:spLocks noChangeArrowheads="1"/>
            </p:cNvSpPr>
            <p:nvPr/>
          </p:nvSpPr>
          <p:spPr bwMode="auto">
            <a:xfrm>
              <a:off x="7119" y="6280"/>
              <a:ext cx="3600" cy="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86 Информация о банке-получателе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  <p:sp>
          <p:nvSpPr>
            <p:cNvPr id="7189" name="Text Box 24"/>
            <p:cNvSpPr txBox="1">
              <a:spLocks noChangeArrowheads="1"/>
            </p:cNvSpPr>
            <p:nvPr/>
          </p:nvSpPr>
          <p:spPr bwMode="auto">
            <a:xfrm>
              <a:off x="7119" y="6780"/>
              <a:ext cx="36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40000"/>
                </a:spcBef>
                <a:buFont typeface="Wingdings" pitchFamily="2" charset="2"/>
                <a:buNone/>
              </a:pPr>
              <a:r>
                <a:rPr lang="en-US" altLang="ru-RU" sz="1200">
                  <a:solidFill>
                    <a:srgbClr val="000000"/>
                  </a:solidFill>
                </a:rPr>
                <a:t>74 Банковская информация</a:t>
              </a:r>
              <a:endParaRPr lang="ru-RU" altLang="ru-RU" sz="1200">
                <a:solidFill>
                  <a:srgbClr val="000000"/>
                </a:solidFill>
              </a:endParaRPr>
            </a:p>
          </p:txBody>
        </p:sp>
      </p:grp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3500438" y="3063875"/>
            <a:ext cx="798512" cy="361950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3500438" y="3392488"/>
            <a:ext cx="798512" cy="360362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3500438" y="2852738"/>
            <a:ext cx="798512" cy="796925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492500" y="3938588"/>
            <a:ext cx="806450" cy="71437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3500438" y="4217988"/>
            <a:ext cx="790575" cy="196850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500438" y="4529138"/>
            <a:ext cx="774700" cy="233362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492500" y="4875213"/>
            <a:ext cx="798513" cy="220662"/>
          </a:xfrm>
          <a:prstGeom prst="line">
            <a:avLst/>
          </a:prstGeom>
          <a:ln>
            <a:headEnd/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7181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Changes to CBR PS</a:t>
            </a:r>
            <a:endParaRPr lang="ru-RU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9FC46-6179-4D9F-9E54-B2FB89932A30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827088" y="1587500"/>
            <a:ext cx="164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June 30, 2014</a:t>
            </a:r>
            <a:endParaRPr lang="ru-RU"/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664769" y="2534166"/>
            <a:ext cx="8011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The CBR PS rules allow Central Bank to hire infrastructure service </a:t>
            </a:r>
            <a:r>
              <a:rPr lang="en-US" dirty="0" smtClean="0"/>
              <a:t>providers;</a:t>
            </a:r>
            <a:endParaRPr lang="ru-RU" dirty="0"/>
          </a:p>
        </p:txBody>
      </p:sp>
      <p:sp>
        <p:nvSpPr>
          <p:cNvPr id="8198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908300" y="6453188"/>
            <a:ext cx="5624513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V. Kulipanov		15 IRSF, London, May 13, 2014</a:t>
            </a: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8175" y="4149725"/>
            <a:ext cx="6119813" cy="71913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If contracted by CBR, SWIFT becomes part of CBR PS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CLS Project</a:t>
            </a:r>
            <a:endParaRPr lang="ru-RU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BB7A86-AE58-4B81-8C2F-37293B3D0AF1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51275" y="1500188"/>
            <a:ext cx="48641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The Bank of Russia interacts intensively with the CLS Bank International to on-board the Russian </a:t>
            </a:r>
            <a:r>
              <a:rPr lang="en-US" dirty="0" err="1"/>
              <a:t>Rouble</a:t>
            </a:r>
            <a:r>
              <a:rPr lang="en-US" dirty="0"/>
              <a:t> (RUB) to </a:t>
            </a:r>
            <a:r>
              <a:rPr lang="en-US" dirty="0" smtClean="0"/>
              <a:t>CLS.</a:t>
            </a:r>
            <a:endParaRPr lang="ru-RU" dirty="0"/>
          </a:p>
        </p:txBody>
      </p:sp>
      <p:sp>
        <p:nvSpPr>
          <p:cNvPr id="6" name="Pentagon 5"/>
          <p:cNvSpPr/>
          <p:nvPr/>
        </p:nvSpPr>
        <p:spPr>
          <a:xfrm>
            <a:off x="500063" y="2786063"/>
            <a:ext cx="3929062" cy="428625"/>
          </a:xfrm>
          <a:prstGeom prst="homePlate">
            <a:avLst>
              <a:gd name="adj" fmla="val 2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Engagement	</a:t>
            </a:r>
            <a:r>
              <a:rPr lang="en-US" dirty="0">
                <a:solidFill>
                  <a:srgbClr val="00B050"/>
                </a:solidFill>
                <a:sym typeface="Wingdings"/>
              </a:rPr>
              <a:t>  2012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357313" y="3500438"/>
            <a:ext cx="4500562" cy="428625"/>
          </a:xfrm>
          <a:prstGeom prst="homePlate">
            <a:avLst>
              <a:gd name="adj" fmla="val 2113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Education	</a:t>
            </a:r>
            <a:r>
              <a:rPr lang="en-US" dirty="0">
                <a:solidFill>
                  <a:srgbClr val="00B050"/>
                </a:solidFill>
                <a:sym typeface="Wingdings"/>
              </a:rPr>
              <a:t>  2012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714625" y="4214813"/>
            <a:ext cx="3929063" cy="428625"/>
          </a:xfrm>
          <a:prstGeom prst="homePlate">
            <a:avLst>
              <a:gd name="adj" fmla="val 2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Due diligence	</a:t>
            </a:r>
            <a:r>
              <a:rPr lang="en-US" dirty="0">
                <a:solidFill>
                  <a:srgbClr val="00B050"/>
                </a:solidFill>
                <a:sym typeface="Wingdings"/>
              </a:rPr>
              <a:t>  2014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929063" y="4929188"/>
            <a:ext cx="4214812" cy="428625"/>
          </a:xfrm>
          <a:prstGeom prst="homePlate">
            <a:avLst>
              <a:gd name="adj" fmla="val 2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Implementation		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2014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7270750" y="5445125"/>
            <a:ext cx="1838325" cy="64293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Nov 2014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18760</TotalTime>
  <Words>446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Default Design</vt:lpstr>
      <vt:lpstr>Anticipated changes in Russian National payment system 2014-2015</vt:lpstr>
      <vt:lpstr>Changes to CBR PS</vt:lpstr>
      <vt:lpstr>Anticipated extension of business day</vt:lpstr>
      <vt:lpstr>Changes to CBR PS</vt:lpstr>
      <vt:lpstr>Anticipated extension of business day</vt:lpstr>
      <vt:lpstr>Changes to CBR PS</vt:lpstr>
      <vt:lpstr>Mapping ED 107 – MT 202</vt:lpstr>
      <vt:lpstr>Changes to CBR PS</vt:lpstr>
      <vt:lpstr>CLS Project</vt:lpstr>
      <vt:lpstr>CLS Project</vt:lpstr>
      <vt:lpstr>Thank you for attention! </vt:lpstr>
    </vt:vector>
  </TitlesOfParts>
  <Company>CBRF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BESP payment system</dc:title>
  <dc:creator>Vladimir Kulipanov</dc:creator>
  <cp:lastModifiedBy>Романчук С.А.</cp:lastModifiedBy>
  <cp:revision>266</cp:revision>
  <cp:lastPrinted>2013-10-14T06:35:59Z</cp:lastPrinted>
  <dcterms:created xsi:type="dcterms:W3CDTF">2008-04-06T07:58:07Z</dcterms:created>
  <dcterms:modified xsi:type="dcterms:W3CDTF">2014-05-20T10:45:43Z</dcterms:modified>
</cp:coreProperties>
</file>