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33" r:id="rId2"/>
    <p:sldId id="353" r:id="rId3"/>
    <p:sldId id="355" r:id="rId4"/>
    <p:sldId id="356" r:id="rId5"/>
    <p:sldId id="357" r:id="rId6"/>
    <p:sldId id="354" r:id="rId7"/>
    <p:sldId id="336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71" autoAdjust="0"/>
  </p:normalViewPr>
  <p:slideViewPr>
    <p:cSldViewPr>
      <p:cViewPr varScale="1">
        <p:scale>
          <a:sx n="118" d="100"/>
          <a:sy n="118" d="100"/>
        </p:scale>
        <p:origin x="-7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13008\AppData\Local\Microsoft\Windows\Temporary%20Internet%20Files\Content.Outlook\YK6WY45F\fxfutnotional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600" dirty="0"/>
              <a:t>CME FX Futures Average Daily Volume and Notional Value</a:t>
            </a:r>
          </a:p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sz="1400" dirty="0">
                <a:solidFill>
                  <a:srgbClr val="FF0000"/>
                </a:solidFill>
              </a:rPr>
              <a:t>with 1 year moving</a:t>
            </a:r>
            <a:r>
              <a:rPr lang="en-GB" sz="1400" baseline="0" dirty="0">
                <a:solidFill>
                  <a:srgbClr val="FF0000"/>
                </a:solidFill>
              </a:rPr>
              <a:t> average</a:t>
            </a:r>
            <a:endParaRPr lang="en-GB" sz="14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9866814650388456"/>
          <c:y val="1.95758564437194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210876803551609"/>
          <c:y val="0.12724306688417619"/>
          <c:w val="0.81132075471698117"/>
          <c:h val="0.7683523654159869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trendline>
            <c:spPr>
              <a:ln w="47625">
                <a:solidFill>
                  <a:srgbClr val="FF0000"/>
                </a:solidFill>
              </a:ln>
            </c:spPr>
            <c:trendlineType val="movingAvg"/>
            <c:period val="12"/>
            <c:dispRSqr val="0"/>
            <c:dispEq val="0"/>
          </c:trendline>
          <c:cat>
            <c:numRef>
              <c:f>'Jan00-Apr14'!$A$5:$A$173</c:f>
              <c:numCache>
                <c:formatCode>mmm\-yy</c:formatCode>
                <c:ptCount val="169"/>
                <c:pt idx="0">
                  <c:v>36617</c:v>
                </c:pt>
                <c:pt idx="1">
                  <c:v>36647</c:v>
                </c:pt>
                <c:pt idx="2">
                  <c:v>36678</c:v>
                </c:pt>
                <c:pt idx="3">
                  <c:v>36708</c:v>
                </c:pt>
                <c:pt idx="4">
                  <c:v>36739</c:v>
                </c:pt>
                <c:pt idx="5">
                  <c:v>36770</c:v>
                </c:pt>
                <c:pt idx="6">
                  <c:v>36800</c:v>
                </c:pt>
                <c:pt idx="7">
                  <c:v>36831</c:v>
                </c:pt>
                <c:pt idx="8">
                  <c:v>36861</c:v>
                </c:pt>
                <c:pt idx="9">
                  <c:v>36892</c:v>
                </c:pt>
                <c:pt idx="10">
                  <c:v>36923</c:v>
                </c:pt>
                <c:pt idx="11">
                  <c:v>36951</c:v>
                </c:pt>
                <c:pt idx="12">
                  <c:v>36982</c:v>
                </c:pt>
                <c:pt idx="13">
                  <c:v>37012</c:v>
                </c:pt>
                <c:pt idx="14">
                  <c:v>37043</c:v>
                </c:pt>
                <c:pt idx="15">
                  <c:v>37073</c:v>
                </c:pt>
                <c:pt idx="16">
                  <c:v>37104</c:v>
                </c:pt>
                <c:pt idx="17">
                  <c:v>37135</c:v>
                </c:pt>
                <c:pt idx="18">
                  <c:v>37165</c:v>
                </c:pt>
                <c:pt idx="19">
                  <c:v>37196</c:v>
                </c:pt>
                <c:pt idx="20">
                  <c:v>37226</c:v>
                </c:pt>
                <c:pt idx="21">
                  <c:v>37257</c:v>
                </c:pt>
                <c:pt idx="22">
                  <c:v>37288</c:v>
                </c:pt>
                <c:pt idx="23">
                  <c:v>37316</c:v>
                </c:pt>
                <c:pt idx="24">
                  <c:v>37347</c:v>
                </c:pt>
                <c:pt idx="25">
                  <c:v>37377</c:v>
                </c:pt>
                <c:pt idx="26">
                  <c:v>37408</c:v>
                </c:pt>
                <c:pt idx="27">
                  <c:v>37438</c:v>
                </c:pt>
                <c:pt idx="28">
                  <c:v>37469</c:v>
                </c:pt>
                <c:pt idx="29">
                  <c:v>37500</c:v>
                </c:pt>
                <c:pt idx="30">
                  <c:v>37530</c:v>
                </c:pt>
                <c:pt idx="31">
                  <c:v>37561</c:v>
                </c:pt>
                <c:pt idx="32">
                  <c:v>37591</c:v>
                </c:pt>
                <c:pt idx="33">
                  <c:v>37622</c:v>
                </c:pt>
                <c:pt idx="34">
                  <c:v>37653</c:v>
                </c:pt>
                <c:pt idx="35">
                  <c:v>37681</c:v>
                </c:pt>
                <c:pt idx="36">
                  <c:v>37712</c:v>
                </c:pt>
                <c:pt idx="37">
                  <c:v>37742</c:v>
                </c:pt>
                <c:pt idx="38">
                  <c:v>37773</c:v>
                </c:pt>
                <c:pt idx="39">
                  <c:v>37803</c:v>
                </c:pt>
                <c:pt idx="40">
                  <c:v>37834</c:v>
                </c:pt>
                <c:pt idx="41">
                  <c:v>37865</c:v>
                </c:pt>
                <c:pt idx="42">
                  <c:v>37895</c:v>
                </c:pt>
                <c:pt idx="43">
                  <c:v>37926</c:v>
                </c:pt>
                <c:pt idx="44">
                  <c:v>37956</c:v>
                </c:pt>
                <c:pt idx="45">
                  <c:v>37987</c:v>
                </c:pt>
                <c:pt idx="46">
                  <c:v>38018</c:v>
                </c:pt>
                <c:pt idx="47">
                  <c:v>38047</c:v>
                </c:pt>
                <c:pt idx="48">
                  <c:v>38078</c:v>
                </c:pt>
                <c:pt idx="49">
                  <c:v>38108</c:v>
                </c:pt>
                <c:pt idx="50">
                  <c:v>38139</c:v>
                </c:pt>
                <c:pt idx="51">
                  <c:v>38169</c:v>
                </c:pt>
                <c:pt idx="52">
                  <c:v>38200</c:v>
                </c:pt>
                <c:pt idx="53">
                  <c:v>38231</c:v>
                </c:pt>
                <c:pt idx="54">
                  <c:v>38261</c:v>
                </c:pt>
                <c:pt idx="55">
                  <c:v>38292</c:v>
                </c:pt>
                <c:pt idx="56">
                  <c:v>38322</c:v>
                </c:pt>
                <c:pt idx="57">
                  <c:v>38353</c:v>
                </c:pt>
                <c:pt idx="58">
                  <c:v>38384</c:v>
                </c:pt>
                <c:pt idx="59">
                  <c:v>38412</c:v>
                </c:pt>
                <c:pt idx="60">
                  <c:v>38443</c:v>
                </c:pt>
                <c:pt idx="61">
                  <c:v>38473</c:v>
                </c:pt>
                <c:pt idx="62">
                  <c:v>38504</c:v>
                </c:pt>
                <c:pt idx="63">
                  <c:v>38534</c:v>
                </c:pt>
                <c:pt idx="64">
                  <c:v>38565</c:v>
                </c:pt>
                <c:pt idx="65">
                  <c:v>38596</c:v>
                </c:pt>
                <c:pt idx="66">
                  <c:v>38626</c:v>
                </c:pt>
                <c:pt idx="67">
                  <c:v>38657</c:v>
                </c:pt>
                <c:pt idx="68">
                  <c:v>38687</c:v>
                </c:pt>
                <c:pt idx="69">
                  <c:v>38718</c:v>
                </c:pt>
                <c:pt idx="70">
                  <c:v>38749</c:v>
                </c:pt>
                <c:pt idx="71">
                  <c:v>38777</c:v>
                </c:pt>
                <c:pt idx="72">
                  <c:v>38808</c:v>
                </c:pt>
                <c:pt idx="73">
                  <c:v>38838</c:v>
                </c:pt>
                <c:pt idx="74">
                  <c:v>38869</c:v>
                </c:pt>
                <c:pt idx="75">
                  <c:v>38899</c:v>
                </c:pt>
                <c:pt idx="76">
                  <c:v>38930</c:v>
                </c:pt>
                <c:pt idx="77">
                  <c:v>38961</c:v>
                </c:pt>
                <c:pt idx="78">
                  <c:v>38991</c:v>
                </c:pt>
                <c:pt idx="79">
                  <c:v>39022</c:v>
                </c:pt>
                <c:pt idx="80">
                  <c:v>39052</c:v>
                </c:pt>
                <c:pt idx="81">
                  <c:v>39083</c:v>
                </c:pt>
                <c:pt idx="82">
                  <c:v>39114</c:v>
                </c:pt>
                <c:pt idx="83">
                  <c:v>39142</c:v>
                </c:pt>
                <c:pt idx="84">
                  <c:v>39173</c:v>
                </c:pt>
                <c:pt idx="85">
                  <c:v>39203</c:v>
                </c:pt>
                <c:pt idx="86">
                  <c:v>39234</c:v>
                </c:pt>
                <c:pt idx="87">
                  <c:v>39264</c:v>
                </c:pt>
                <c:pt idx="88">
                  <c:v>39295</c:v>
                </c:pt>
                <c:pt idx="89">
                  <c:v>39326</c:v>
                </c:pt>
                <c:pt idx="90">
                  <c:v>39356</c:v>
                </c:pt>
                <c:pt idx="91">
                  <c:v>39387</c:v>
                </c:pt>
                <c:pt idx="92">
                  <c:v>39417</c:v>
                </c:pt>
                <c:pt idx="93">
                  <c:v>39448</c:v>
                </c:pt>
                <c:pt idx="94">
                  <c:v>39479</c:v>
                </c:pt>
                <c:pt idx="95">
                  <c:v>39508</c:v>
                </c:pt>
                <c:pt idx="96">
                  <c:v>39539</c:v>
                </c:pt>
                <c:pt idx="97">
                  <c:v>39569</c:v>
                </c:pt>
                <c:pt idx="98">
                  <c:v>39600</c:v>
                </c:pt>
                <c:pt idx="99">
                  <c:v>39630</c:v>
                </c:pt>
                <c:pt idx="100">
                  <c:v>39661</c:v>
                </c:pt>
                <c:pt idx="101">
                  <c:v>39692</c:v>
                </c:pt>
                <c:pt idx="102">
                  <c:v>39722</c:v>
                </c:pt>
                <c:pt idx="103">
                  <c:v>39753</c:v>
                </c:pt>
                <c:pt idx="104">
                  <c:v>39783</c:v>
                </c:pt>
                <c:pt idx="105">
                  <c:v>39814</c:v>
                </c:pt>
                <c:pt idx="106">
                  <c:v>39845</c:v>
                </c:pt>
                <c:pt idx="107">
                  <c:v>39873</c:v>
                </c:pt>
                <c:pt idx="108">
                  <c:v>39904</c:v>
                </c:pt>
                <c:pt idx="109">
                  <c:v>39934</c:v>
                </c:pt>
                <c:pt idx="110">
                  <c:v>39965</c:v>
                </c:pt>
                <c:pt idx="111">
                  <c:v>39995</c:v>
                </c:pt>
                <c:pt idx="112">
                  <c:v>40026</c:v>
                </c:pt>
                <c:pt idx="113">
                  <c:v>40057</c:v>
                </c:pt>
                <c:pt idx="114">
                  <c:v>40087</c:v>
                </c:pt>
                <c:pt idx="115">
                  <c:v>40118</c:v>
                </c:pt>
                <c:pt idx="116">
                  <c:v>40148</c:v>
                </c:pt>
                <c:pt idx="117">
                  <c:v>40179</c:v>
                </c:pt>
                <c:pt idx="118">
                  <c:v>40210</c:v>
                </c:pt>
                <c:pt idx="119">
                  <c:v>40238</c:v>
                </c:pt>
                <c:pt idx="120">
                  <c:v>40269</c:v>
                </c:pt>
                <c:pt idx="121">
                  <c:v>40299</c:v>
                </c:pt>
                <c:pt idx="122">
                  <c:v>40330</c:v>
                </c:pt>
                <c:pt idx="123">
                  <c:v>40360</c:v>
                </c:pt>
                <c:pt idx="124">
                  <c:v>40391</c:v>
                </c:pt>
                <c:pt idx="125">
                  <c:v>40422</c:v>
                </c:pt>
                <c:pt idx="126">
                  <c:v>40452</c:v>
                </c:pt>
                <c:pt idx="127">
                  <c:v>40483</c:v>
                </c:pt>
                <c:pt idx="128">
                  <c:v>40513</c:v>
                </c:pt>
                <c:pt idx="129">
                  <c:v>40544</c:v>
                </c:pt>
                <c:pt idx="130">
                  <c:v>40575</c:v>
                </c:pt>
                <c:pt idx="131">
                  <c:v>40603</c:v>
                </c:pt>
                <c:pt idx="132">
                  <c:v>40634</c:v>
                </c:pt>
                <c:pt idx="133">
                  <c:v>40664</c:v>
                </c:pt>
                <c:pt idx="134">
                  <c:v>40695</c:v>
                </c:pt>
                <c:pt idx="135">
                  <c:v>40725</c:v>
                </c:pt>
                <c:pt idx="136">
                  <c:v>40756</c:v>
                </c:pt>
                <c:pt idx="137">
                  <c:v>40787</c:v>
                </c:pt>
                <c:pt idx="138">
                  <c:v>40817</c:v>
                </c:pt>
                <c:pt idx="139">
                  <c:v>40848</c:v>
                </c:pt>
                <c:pt idx="140">
                  <c:v>40878</c:v>
                </c:pt>
                <c:pt idx="141">
                  <c:v>40909</c:v>
                </c:pt>
                <c:pt idx="142">
                  <c:v>40940</c:v>
                </c:pt>
                <c:pt idx="143">
                  <c:v>40969</c:v>
                </c:pt>
                <c:pt idx="144">
                  <c:v>41000</c:v>
                </c:pt>
                <c:pt idx="145">
                  <c:v>41030</c:v>
                </c:pt>
                <c:pt idx="146">
                  <c:v>41061</c:v>
                </c:pt>
                <c:pt idx="147">
                  <c:v>41091</c:v>
                </c:pt>
                <c:pt idx="148">
                  <c:v>41122</c:v>
                </c:pt>
                <c:pt idx="149">
                  <c:v>41153</c:v>
                </c:pt>
                <c:pt idx="150">
                  <c:v>41183</c:v>
                </c:pt>
                <c:pt idx="151">
                  <c:v>41214</c:v>
                </c:pt>
                <c:pt idx="152">
                  <c:v>41244</c:v>
                </c:pt>
                <c:pt idx="153">
                  <c:v>41275</c:v>
                </c:pt>
                <c:pt idx="154">
                  <c:v>41306</c:v>
                </c:pt>
                <c:pt idx="155">
                  <c:v>41334</c:v>
                </c:pt>
                <c:pt idx="156">
                  <c:v>41365</c:v>
                </c:pt>
                <c:pt idx="157">
                  <c:v>41395</c:v>
                </c:pt>
                <c:pt idx="158">
                  <c:v>41426</c:v>
                </c:pt>
                <c:pt idx="159">
                  <c:v>41456</c:v>
                </c:pt>
                <c:pt idx="160">
                  <c:v>41487</c:v>
                </c:pt>
                <c:pt idx="161">
                  <c:v>41518</c:v>
                </c:pt>
                <c:pt idx="162">
                  <c:v>41548</c:v>
                </c:pt>
                <c:pt idx="163">
                  <c:v>41579</c:v>
                </c:pt>
                <c:pt idx="164">
                  <c:v>41609</c:v>
                </c:pt>
                <c:pt idx="165">
                  <c:v>41640</c:v>
                </c:pt>
                <c:pt idx="166">
                  <c:v>41671</c:v>
                </c:pt>
                <c:pt idx="167">
                  <c:v>41699</c:v>
                </c:pt>
                <c:pt idx="168">
                  <c:v>41730</c:v>
                </c:pt>
              </c:numCache>
            </c:numRef>
          </c:cat>
          <c:val>
            <c:numRef>
              <c:f>'Jan00-Apr14'!$B$5:$B$173</c:f>
              <c:numCache>
                <c:formatCode>#,##0</c:formatCode>
                <c:ptCount val="169"/>
                <c:pt idx="0">
                  <c:v>54810.227272727272</c:v>
                </c:pt>
                <c:pt idx="1">
                  <c:v>60787.333333333336</c:v>
                </c:pt>
                <c:pt idx="2">
                  <c:v>88398</c:v>
                </c:pt>
                <c:pt idx="3">
                  <c:v>47510.818181818184</c:v>
                </c:pt>
                <c:pt idx="4">
                  <c:v>63747.05</c:v>
                </c:pt>
                <c:pt idx="5">
                  <c:v>84992.181818181823</c:v>
                </c:pt>
                <c:pt idx="6">
                  <c:v>56144.105263157893</c:v>
                </c:pt>
                <c:pt idx="7">
                  <c:v>58782.684210526313</c:v>
                </c:pt>
                <c:pt idx="8">
                  <c:v>77784.608695652176</c:v>
                </c:pt>
                <c:pt idx="9">
                  <c:v>67081.904761904763</c:v>
                </c:pt>
                <c:pt idx="10">
                  <c:v>67144.631578947374</c:v>
                </c:pt>
                <c:pt idx="11">
                  <c:v>99801.045454545456</c:v>
                </c:pt>
                <c:pt idx="12">
                  <c:v>63946.95</c:v>
                </c:pt>
                <c:pt idx="13">
                  <c:v>68023.227272727279</c:v>
                </c:pt>
                <c:pt idx="14">
                  <c:v>103203.33333333333</c:v>
                </c:pt>
                <c:pt idx="15">
                  <c:v>73426.857142857145</c:v>
                </c:pt>
                <c:pt idx="16">
                  <c:v>74160.260869565216</c:v>
                </c:pt>
                <c:pt idx="17">
                  <c:v>114299.84210526316</c:v>
                </c:pt>
                <c:pt idx="18">
                  <c:v>69321.434782608689</c:v>
                </c:pt>
                <c:pt idx="19">
                  <c:v>73881.952380952382</c:v>
                </c:pt>
                <c:pt idx="20">
                  <c:v>105650.95</c:v>
                </c:pt>
                <c:pt idx="21">
                  <c:v>73241.047619047618</c:v>
                </c:pt>
                <c:pt idx="22">
                  <c:v>76933.84210526316</c:v>
                </c:pt>
                <c:pt idx="23">
                  <c:v>114315.65</c:v>
                </c:pt>
                <c:pt idx="24">
                  <c:v>73679.181818181823</c:v>
                </c:pt>
                <c:pt idx="25">
                  <c:v>78634.318181818177</c:v>
                </c:pt>
                <c:pt idx="26">
                  <c:v>129298.95</c:v>
                </c:pt>
                <c:pt idx="27">
                  <c:v>78350.636363636368</c:v>
                </c:pt>
                <c:pt idx="28">
                  <c:v>67797.409090909088</c:v>
                </c:pt>
                <c:pt idx="29">
                  <c:v>109052.55</c:v>
                </c:pt>
                <c:pt idx="30">
                  <c:v>75171.695652173919</c:v>
                </c:pt>
                <c:pt idx="31">
                  <c:v>74817.75</c:v>
                </c:pt>
                <c:pt idx="32">
                  <c:v>107610.23809523809</c:v>
                </c:pt>
                <c:pt idx="33">
                  <c:v>85887</c:v>
                </c:pt>
                <c:pt idx="34">
                  <c:v>109347.42105263157</c:v>
                </c:pt>
                <c:pt idx="35">
                  <c:v>148903.76190476189</c:v>
                </c:pt>
                <c:pt idx="36">
                  <c:v>99250.095238095237</c:v>
                </c:pt>
                <c:pt idx="37">
                  <c:v>118276.28571428571</c:v>
                </c:pt>
                <c:pt idx="38">
                  <c:v>160268.76190476189</c:v>
                </c:pt>
                <c:pt idx="39">
                  <c:v>119479.86363636363</c:v>
                </c:pt>
                <c:pt idx="40">
                  <c:v>106876.38095238095</c:v>
                </c:pt>
                <c:pt idx="41">
                  <c:v>159639.09523809524</c:v>
                </c:pt>
                <c:pt idx="42">
                  <c:v>110844.73913043478</c:v>
                </c:pt>
                <c:pt idx="43">
                  <c:v>125908.52631578948</c:v>
                </c:pt>
                <c:pt idx="44">
                  <c:v>161367.22727272726</c:v>
                </c:pt>
                <c:pt idx="45">
                  <c:v>162054.5</c:v>
                </c:pt>
                <c:pt idx="46">
                  <c:v>167578.84210526315</c:v>
                </c:pt>
                <c:pt idx="47">
                  <c:v>200687.4347826087</c:v>
                </c:pt>
                <c:pt idx="48">
                  <c:v>151173.61904761905</c:v>
                </c:pt>
                <c:pt idx="49">
                  <c:v>151376.15</c:v>
                </c:pt>
                <c:pt idx="50">
                  <c:v>196249.09090909091</c:v>
                </c:pt>
                <c:pt idx="51">
                  <c:v>167780.47619047618</c:v>
                </c:pt>
                <c:pt idx="52">
                  <c:v>162088.68181818182</c:v>
                </c:pt>
                <c:pt idx="53">
                  <c:v>229908.71428571429</c:v>
                </c:pt>
                <c:pt idx="54">
                  <c:v>205997.14285714287</c:v>
                </c:pt>
                <c:pt idx="55">
                  <c:v>212090.28571428571</c:v>
                </c:pt>
                <c:pt idx="56">
                  <c:v>295987</c:v>
                </c:pt>
                <c:pt idx="57">
                  <c:v>272019.05</c:v>
                </c:pt>
                <c:pt idx="58">
                  <c:v>253262.42105263157</c:v>
                </c:pt>
                <c:pt idx="59">
                  <c:v>309950.09090909088</c:v>
                </c:pt>
                <c:pt idx="60">
                  <c:v>294767.95238095237</c:v>
                </c:pt>
                <c:pt idx="61">
                  <c:v>277873.33333333331</c:v>
                </c:pt>
                <c:pt idx="62">
                  <c:v>375433.90909090912</c:v>
                </c:pt>
                <c:pt idx="63">
                  <c:v>304427.90000000002</c:v>
                </c:pt>
                <c:pt idx="64">
                  <c:v>274926.30434782611</c:v>
                </c:pt>
                <c:pt idx="65">
                  <c:v>399719.33333333331</c:v>
                </c:pt>
                <c:pt idx="66">
                  <c:v>317593.76190476189</c:v>
                </c:pt>
                <c:pt idx="67">
                  <c:v>358832.19047619047</c:v>
                </c:pt>
                <c:pt idx="68">
                  <c:v>416104.52380952379</c:v>
                </c:pt>
                <c:pt idx="69">
                  <c:v>370717.4</c:v>
                </c:pt>
                <c:pt idx="70">
                  <c:v>356671.57894736843</c:v>
                </c:pt>
                <c:pt idx="71">
                  <c:v>445692.5652173913</c:v>
                </c:pt>
                <c:pt idx="72">
                  <c:v>416362.78947368421</c:v>
                </c:pt>
                <c:pt idx="73">
                  <c:v>485228.18181818182</c:v>
                </c:pt>
                <c:pt idx="74">
                  <c:v>458332.63636363635</c:v>
                </c:pt>
                <c:pt idx="75">
                  <c:v>363510.2</c:v>
                </c:pt>
                <c:pt idx="76">
                  <c:v>374797.91304347827</c:v>
                </c:pt>
                <c:pt idx="77">
                  <c:v>507558.85</c:v>
                </c:pt>
                <c:pt idx="78">
                  <c:v>396539.54545454547</c:v>
                </c:pt>
                <c:pt idx="79">
                  <c:v>491758.90476190473</c:v>
                </c:pt>
                <c:pt idx="80">
                  <c:v>606711.75</c:v>
                </c:pt>
                <c:pt idx="81">
                  <c:v>478932.80952380953</c:v>
                </c:pt>
                <c:pt idx="82">
                  <c:v>493790.89473684208</c:v>
                </c:pt>
                <c:pt idx="83">
                  <c:v>642401.81818181823</c:v>
                </c:pt>
                <c:pt idx="84">
                  <c:v>418908.90476190473</c:v>
                </c:pt>
                <c:pt idx="85">
                  <c:v>464473.63636363635</c:v>
                </c:pt>
                <c:pt idx="86">
                  <c:v>652520.85714285716</c:v>
                </c:pt>
                <c:pt idx="87">
                  <c:v>609850.52380952379</c:v>
                </c:pt>
                <c:pt idx="88">
                  <c:v>624137.60869565222</c:v>
                </c:pt>
                <c:pt idx="89">
                  <c:v>616326.89473684214</c:v>
                </c:pt>
                <c:pt idx="90">
                  <c:v>514474.21739130432</c:v>
                </c:pt>
                <c:pt idx="91">
                  <c:v>615585.42857142852</c:v>
                </c:pt>
                <c:pt idx="92">
                  <c:v>493513.1</c:v>
                </c:pt>
                <c:pt idx="93">
                  <c:v>574079.23809523811</c:v>
                </c:pt>
                <c:pt idx="94">
                  <c:v>546386.05000000005</c:v>
                </c:pt>
                <c:pt idx="95">
                  <c:v>729267.8</c:v>
                </c:pt>
                <c:pt idx="96">
                  <c:v>591516.27272727271</c:v>
                </c:pt>
                <c:pt idx="97">
                  <c:v>598610.09523809527</c:v>
                </c:pt>
                <c:pt idx="98">
                  <c:v>741305.76190476189</c:v>
                </c:pt>
                <c:pt idx="99">
                  <c:v>621394.81818181823</c:v>
                </c:pt>
                <c:pt idx="100">
                  <c:v>634222.61904761905</c:v>
                </c:pt>
                <c:pt idx="101">
                  <c:v>805018.66666666663</c:v>
                </c:pt>
                <c:pt idx="102">
                  <c:v>535833.47826086951</c:v>
                </c:pt>
                <c:pt idx="103">
                  <c:v>457251.63157894736</c:v>
                </c:pt>
                <c:pt idx="104">
                  <c:v>390774.13636363635</c:v>
                </c:pt>
                <c:pt idx="105">
                  <c:v>442485.95</c:v>
                </c:pt>
                <c:pt idx="106">
                  <c:v>494548.89473684208</c:v>
                </c:pt>
                <c:pt idx="107">
                  <c:v>526339.09090909094</c:v>
                </c:pt>
                <c:pt idx="108">
                  <c:v>437338.85714285716</c:v>
                </c:pt>
                <c:pt idx="109">
                  <c:v>524711.19999999995</c:v>
                </c:pt>
                <c:pt idx="110">
                  <c:v>683959.72727272729</c:v>
                </c:pt>
                <c:pt idx="111">
                  <c:v>599369.40909090906</c:v>
                </c:pt>
                <c:pt idx="112">
                  <c:v>601266.38095238095</c:v>
                </c:pt>
                <c:pt idx="113">
                  <c:v>738243.09523809527</c:v>
                </c:pt>
                <c:pt idx="114">
                  <c:v>727124.86363636365</c:v>
                </c:pt>
                <c:pt idx="115">
                  <c:v>760379.25</c:v>
                </c:pt>
                <c:pt idx="116">
                  <c:v>710610.22727272729</c:v>
                </c:pt>
                <c:pt idx="117">
                  <c:v>785589.52631578944</c:v>
                </c:pt>
                <c:pt idx="118">
                  <c:v>894228.05263157899</c:v>
                </c:pt>
                <c:pt idx="119">
                  <c:v>874085</c:v>
                </c:pt>
                <c:pt idx="120">
                  <c:v>795734.09090909094</c:v>
                </c:pt>
                <c:pt idx="121">
                  <c:v>1228580.6000000001</c:v>
                </c:pt>
                <c:pt idx="122">
                  <c:v>944690.13636363635</c:v>
                </c:pt>
                <c:pt idx="123">
                  <c:v>788754.38095238095</c:v>
                </c:pt>
                <c:pt idx="124">
                  <c:v>777133.54545454541</c:v>
                </c:pt>
                <c:pt idx="125">
                  <c:v>909542.52380952379</c:v>
                </c:pt>
                <c:pt idx="126">
                  <c:v>844556.61904761905</c:v>
                </c:pt>
                <c:pt idx="127">
                  <c:v>912435.47619047621</c:v>
                </c:pt>
                <c:pt idx="128">
                  <c:v>773282.45454545459</c:v>
                </c:pt>
                <c:pt idx="129">
                  <c:v>893830.45</c:v>
                </c:pt>
                <c:pt idx="130">
                  <c:v>892713.63157894742</c:v>
                </c:pt>
                <c:pt idx="131">
                  <c:v>965923.91304347827</c:v>
                </c:pt>
                <c:pt idx="132">
                  <c:v>752247.8</c:v>
                </c:pt>
                <c:pt idx="133">
                  <c:v>929535.66666666663</c:v>
                </c:pt>
                <c:pt idx="134">
                  <c:v>943217.90909090906</c:v>
                </c:pt>
                <c:pt idx="135">
                  <c:v>848859.9</c:v>
                </c:pt>
                <c:pt idx="136">
                  <c:v>953428.86956521741</c:v>
                </c:pt>
                <c:pt idx="137">
                  <c:v>1034382.3333333334</c:v>
                </c:pt>
                <c:pt idx="138">
                  <c:v>883863.95238095243</c:v>
                </c:pt>
                <c:pt idx="139">
                  <c:v>776027.38095238095</c:v>
                </c:pt>
                <c:pt idx="140">
                  <c:v>695770.38095238095</c:v>
                </c:pt>
                <c:pt idx="141">
                  <c:v>707754.95</c:v>
                </c:pt>
                <c:pt idx="142">
                  <c:v>810907.8</c:v>
                </c:pt>
                <c:pt idx="143">
                  <c:v>895999.77272727271</c:v>
                </c:pt>
                <c:pt idx="144">
                  <c:v>723816.47619047621</c:v>
                </c:pt>
                <c:pt idx="145">
                  <c:v>894597.72727272729</c:v>
                </c:pt>
                <c:pt idx="146">
                  <c:v>1006400.9047619047</c:v>
                </c:pt>
                <c:pt idx="147">
                  <c:v>763285.57142857148</c:v>
                </c:pt>
                <c:pt idx="148">
                  <c:v>695989.04347826086</c:v>
                </c:pt>
                <c:pt idx="149">
                  <c:v>983849.31578947371</c:v>
                </c:pt>
                <c:pt idx="150">
                  <c:v>678431.56521739135</c:v>
                </c:pt>
                <c:pt idx="151">
                  <c:v>730047.61904761905</c:v>
                </c:pt>
                <c:pt idx="152">
                  <c:v>776838.6</c:v>
                </c:pt>
                <c:pt idx="153">
                  <c:v>842683.90476190473</c:v>
                </c:pt>
                <c:pt idx="154">
                  <c:v>988534.57894736843</c:v>
                </c:pt>
                <c:pt idx="155">
                  <c:v>1011900.95</c:v>
                </c:pt>
                <c:pt idx="156">
                  <c:v>842168.68181818177</c:v>
                </c:pt>
                <c:pt idx="157">
                  <c:v>968004.13636363635</c:v>
                </c:pt>
                <c:pt idx="158">
                  <c:v>1148498.3999999999</c:v>
                </c:pt>
                <c:pt idx="159">
                  <c:v>750210.22727272729</c:v>
                </c:pt>
                <c:pt idx="160">
                  <c:v>695108.13636363635</c:v>
                </c:pt>
                <c:pt idx="161">
                  <c:v>769970.15</c:v>
                </c:pt>
                <c:pt idx="162">
                  <c:v>584877.73913043481</c:v>
                </c:pt>
                <c:pt idx="163">
                  <c:v>651391.30000000005</c:v>
                </c:pt>
                <c:pt idx="164">
                  <c:v>701278.04761904757</c:v>
                </c:pt>
                <c:pt idx="165">
                  <c:v>753925.76190476189</c:v>
                </c:pt>
                <c:pt idx="166">
                  <c:v>707645</c:v>
                </c:pt>
                <c:pt idx="167">
                  <c:v>803035.04761904757</c:v>
                </c:pt>
                <c:pt idx="168">
                  <c:v>515419.66666666669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axId val="90302336"/>
        <c:axId val="93065216"/>
      </c:barChart>
      <c:lineChart>
        <c:grouping val="standard"/>
        <c:varyColors val="0"/>
        <c:ser>
          <c:idx val="0"/>
          <c:order val="1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067136"/>
        <c:axId val="93068672"/>
      </c:lineChart>
      <c:catAx>
        <c:axId val="90302336"/>
        <c:scaling>
          <c:orientation val="minMax"/>
        </c:scaling>
        <c:delete val="0"/>
        <c:axPos val="b"/>
        <c:numFmt formatCode="mmm\-yy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65216"/>
        <c:crosses val="autoZero"/>
        <c:auto val="0"/>
        <c:lblAlgn val="ctr"/>
        <c:lblOffset val="100"/>
        <c:tickLblSkip val="6"/>
        <c:tickMarkSkip val="1"/>
        <c:noMultiLvlLbl val="0"/>
      </c:catAx>
      <c:valAx>
        <c:axId val="93065216"/>
        <c:scaling>
          <c:orientation val="minMax"/>
          <c:max val="130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Average Daily Volume (in contracts)</a:t>
                </a:r>
              </a:p>
            </c:rich>
          </c:tx>
          <c:layout>
            <c:manualLayout>
              <c:xMode val="edge"/>
              <c:yMode val="edge"/>
              <c:x val="1.2208657047724751E-2"/>
              <c:y val="0.32300163132137033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302336"/>
        <c:crosses val="autoZero"/>
        <c:crossBetween val="between"/>
        <c:majorUnit val="100000"/>
      </c:valAx>
      <c:catAx>
        <c:axId val="93067136"/>
        <c:scaling>
          <c:orientation val="minMax"/>
        </c:scaling>
        <c:delete val="1"/>
        <c:axPos val="b"/>
        <c:majorTickMark val="out"/>
        <c:minorTickMark val="none"/>
        <c:tickLblPos val="nextTo"/>
        <c:crossAx val="93068672"/>
        <c:crosses val="autoZero"/>
        <c:auto val="0"/>
        <c:lblAlgn val="ctr"/>
        <c:lblOffset val="100"/>
        <c:noMultiLvlLbl val="0"/>
      </c:catAx>
      <c:valAx>
        <c:axId val="93068672"/>
        <c:scaling>
          <c:orientation val="minMax"/>
          <c:max val="160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Notional Value (in billions of dollars)</a:t>
                </a:r>
              </a:p>
            </c:rich>
          </c:tx>
          <c:layout>
            <c:manualLayout>
              <c:xMode val="edge"/>
              <c:yMode val="edge"/>
              <c:x val="0.96226415094339623"/>
              <c:y val="0.31973898858075039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067136"/>
        <c:crosses val="max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E91EF061-E5D0-4320-96EB-AAB0E9991907}" type="datetimeFigureOut">
              <a:rPr lang="en-US" smtClean="0"/>
              <a:pPr/>
              <a:t>5/23/2014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6" tIns="46588" rIns="93176" bIns="4658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C252316A-1F44-49BB-A9EF-70AB5FB321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46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52316A-1F44-49BB-A9EF-70AB5FB3211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45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1D718-9788-DC44-9101-AD5C9D79D578}" type="slidenum">
              <a:rPr lang="en-US">
                <a:latin typeface="Times" pitchFamily="1" charset="0"/>
              </a:rPr>
              <a:pPr/>
              <a:t>3</a:t>
            </a:fld>
            <a:endParaRPr lang="en-US">
              <a:latin typeface="Times" pitchFamily="1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1D718-9788-DC44-9101-AD5C9D79D578}" type="slidenum">
              <a:rPr lang="en-US">
                <a:latin typeface="Times" pitchFamily="1" charset="0"/>
              </a:rPr>
              <a:pPr/>
              <a:t>4</a:t>
            </a:fld>
            <a:endParaRPr lang="en-US">
              <a:latin typeface="Times" pitchFamily="1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B1D718-9788-DC44-9101-AD5C9D79D578}" type="slidenum">
              <a:rPr lang="en-US">
                <a:latin typeface="Times" pitchFamily="1" charset="0"/>
              </a:rPr>
              <a:pPr/>
              <a:t>5</a:t>
            </a:fld>
            <a:endParaRPr lang="en-US">
              <a:latin typeface="Times" pitchFamily="1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pitchFamily="1" charset="0"/>
              <a:ea typeface="ヒラギノ角ゴ Pro W3" charset="0"/>
              <a:cs typeface="ヒラギノ角ゴ Pro W3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0DAF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2400" dirty="0">
              <a:latin typeface="Arial" pitchFamily="34" charset="0"/>
              <a:ea typeface="ヒラギノ角ゴ Pro W3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676400"/>
            <a:ext cx="9144000" cy="5181600"/>
          </a:xfrm>
          <a:prstGeom prst="rect">
            <a:avLst/>
          </a:prstGeom>
          <a:gradFill rotWithShape="0">
            <a:gsLst>
              <a:gs pos="0">
                <a:srgbClr val="071322"/>
              </a:gs>
              <a:gs pos="100000">
                <a:srgbClr val="0078C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2400" dirty="0">
              <a:latin typeface="Arial" pitchFamily="34" charset="0"/>
              <a:ea typeface="ヒラギノ角ゴ Pro W3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5400000" flipH="1">
            <a:off x="3543300" y="1257300"/>
            <a:ext cx="2057400" cy="9144000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62C1EC">
                  <a:alpha val="20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2400" dirty="0">
              <a:latin typeface="Arial" pitchFamily="34" charset="0"/>
              <a:ea typeface="ヒラギノ角ゴ Pro W3"/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4500" y="5710238"/>
            <a:ext cx="7708900" cy="461962"/>
          </a:xfrm>
        </p:spPr>
        <p:txBody>
          <a:bodyPr/>
          <a:lstStyle>
            <a:lvl1pPr marL="0" indent="0">
              <a:spcBef>
                <a:spcPct val="0"/>
              </a:spcBef>
              <a:buFontTx/>
              <a:buNone/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439738" y="2254250"/>
            <a:ext cx="7713662" cy="1936750"/>
          </a:xfrm>
        </p:spPr>
        <p:txBody>
          <a:bodyPr/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12" descr="CMEGroup_2c_Larg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9725" y="304800"/>
            <a:ext cx="214947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1275"/>
            <a:ext cx="401955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11275"/>
            <a:ext cx="4019550" cy="4584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1275"/>
            <a:ext cx="8191500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27025" y="152400"/>
            <a:ext cx="84264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2052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6575" y="6537325"/>
            <a:ext cx="92075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1">
                <a:solidFill>
                  <a:schemeClr val="bg1"/>
                </a:solidFill>
                <a:latin typeface="Arial" pitchFamily="34" charset="0"/>
                <a:ea typeface="ヒラギノ角ゴ Pro W3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9" descr="CMEGroup_2c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6221412"/>
            <a:ext cx="1712913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ヒラギノ角ゴ Pro W3"/>
          <a:cs typeface="ヒラギノ角ゴ Pro W3"/>
        </a:defRPr>
      </a:lvl2pPr>
      <a:lvl3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ヒラギノ角ゴ Pro W3"/>
          <a:cs typeface="ヒラギノ角ゴ Pro W3"/>
        </a:defRPr>
      </a:lvl3pPr>
      <a:lvl4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ヒラギノ角ゴ Pro W3"/>
          <a:cs typeface="ヒラギノ角ゴ Pro W3"/>
        </a:defRPr>
      </a:lvl4pPr>
      <a:lvl5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ヒラギノ角ゴ Pro W3"/>
          <a:cs typeface="ヒラギノ角ゴ Pro W3"/>
        </a:defRPr>
      </a:lvl5pPr>
      <a:lvl6pPr marL="45720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ヒラギノ角ゴ Pro W3"/>
          <a:cs typeface="ヒラギノ角ゴ Pro W3"/>
        </a:defRPr>
      </a:lvl6pPr>
      <a:lvl7pPr marL="91440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ヒラギノ角ゴ Pro W3"/>
          <a:cs typeface="ヒラギノ角ゴ Pro W3"/>
        </a:defRPr>
      </a:lvl7pPr>
      <a:lvl8pPr marL="137160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ヒラギノ角ゴ Pro W3"/>
          <a:cs typeface="ヒラギノ角ゴ Pro W3"/>
        </a:defRPr>
      </a:lvl8pPr>
      <a:lvl9pPr marL="1828800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defRPr sz="2800" b="1">
          <a:solidFill>
            <a:schemeClr val="tx2"/>
          </a:solidFill>
          <a:latin typeface="Arial" pitchFamily="34" charset="0"/>
          <a:ea typeface="ヒラギノ角ゴ Pro W3"/>
          <a:cs typeface="ヒラギノ角ゴ Pro W3"/>
        </a:defRPr>
      </a:lvl9pPr>
    </p:titleStyle>
    <p:bodyStyle>
      <a:lvl1pPr marL="230188" indent="-230188" algn="l" rtl="0" eaLnBrk="1" fontAlgn="base" hangingPunct="1">
        <a:spcBef>
          <a:spcPct val="30000"/>
        </a:spcBef>
        <a:spcAft>
          <a:spcPct val="1000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15938" indent="-171450" algn="l" rtl="0" eaLnBrk="1" fontAlgn="base" hangingPunct="1">
        <a:spcBef>
          <a:spcPct val="30000"/>
        </a:spcBef>
        <a:spcAft>
          <a:spcPct val="0"/>
        </a:spcAft>
        <a:buSzPct val="90000"/>
        <a:buFont typeface="Times" pitchFamily="18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796925" indent="-166688" algn="l" rtl="0" eaLnBrk="1" fontAlgn="base" hangingPunct="1">
        <a:spcBef>
          <a:spcPct val="30000"/>
        </a:spcBef>
        <a:spcAft>
          <a:spcPct val="0"/>
        </a:spcAft>
        <a:buSzPct val="90000"/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1090613" indent="-177800" algn="l" rtl="0" eaLnBrk="1" fontAlgn="base" hangingPunct="1">
        <a:spcBef>
          <a:spcPct val="30000"/>
        </a:spcBef>
        <a:spcAft>
          <a:spcPct val="0"/>
        </a:spcAft>
        <a:buSzPct val="90000"/>
        <a:buFont typeface="Times" pitchFamily="18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66688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000250" indent="-166688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457450" indent="-166688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66688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371850" indent="-166688" algn="l" rtl="0" eaLnBrk="1" fontAlgn="base" hangingPunct="1">
        <a:spcBef>
          <a:spcPct val="3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44500" y="4953000"/>
            <a:ext cx="7708900" cy="1219200"/>
          </a:xfrm>
        </p:spPr>
        <p:txBody>
          <a:bodyPr/>
          <a:lstStyle/>
          <a:p>
            <a:r>
              <a:rPr lang="en-US" dirty="0" smtClean="0"/>
              <a:t>Danny </a:t>
            </a:r>
            <a:r>
              <a:rPr lang="en-US" dirty="0" smtClean="0"/>
              <a:t>Corrigan</a:t>
            </a:r>
          </a:p>
          <a:p>
            <a:r>
              <a:rPr lang="en-US" dirty="0" smtClean="0"/>
              <a:t>CEO, CME European Trade Repository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9738" y="2254250"/>
            <a:ext cx="7713662" cy="307975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0" dirty="0" smtClean="0"/>
              <a:t>ACI Russia General Assembly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29 </a:t>
            </a:r>
            <a:r>
              <a:rPr lang="en-US" sz="2400" b="0" dirty="0" smtClean="0"/>
              <a:t>May 2014</a:t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CME GROUP – FX Futures</a:t>
            </a:r>
            <a:endParaRPr lang="en-US" sz="24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8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C4BCE3-6A62-432C-A2CD-52BED79C6A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1324" name="TextBox 17"/>
          <p:cNvSpPr txBox="1">
            <a:spLocks noChangeArrowheads="1"/>
          </p:cNvSpPr>
          <p:nvPr/>
        </p:nvSpPr>
        <p:spPr bwMode="auto">
          <a:xfrm>
            <a:off x="6951663" y="6588125"/>
            <a:ext cx="12922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Foreign Exchange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610074"/>
              </p:ext>
            </p:extLst>
          </p:nvPr>
        </p:nvGraphicFramePr>
        <p:xfrm>
          <a:off x="457200" y="152400"/>
          <a:ext cx="8458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CEFEA8-8423-1D4A-B06D-D1DDF203F8D7}" type="slidenum">
              <a:rPr lang="en-US" smtClean="0"/>
              <a:pPr/>
              <a:t>3</a:t>
            </a:fld>
            <a:endParaRPr lang="en-US" sz="1200" dirty="0" smtClean="0"/>
          </a:p>
        </p:txBody>
      </p:sp>
      <p:sp>
        <p:nvSpPr>
          <p:cNvPr id="16" name="Footnote"/>
          <p:cNvSpPr/>
          <p:nvPr/>
        </p:nvSpPr>
        <p:spPr>
          <a:xfrm>
            <a:off x="455613" y="6181824"/>
            <a:ext cx="8686800" cy="153888"/>
          </a:xfrm>
          <a:prstGeom prst="rect">
            <a:avLst/>
          </a:prstGeom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98425" indent="-98425"/>
            <a:r>
              <a:rPr lang="en-US" sz="1000" b="1" dirty="0" smtClean="0">
                <a:solidFill>
                  <a:schemeClr val="tx1"/>
                </a:solidFill>
                <a:latin typeface="Arial"/>
                <a:sym typeface="Arial"/>
              </a:rPr>
              <a:t>Source: Council of the EU, ESMA, BCBS, IOSCO, Oliver Wyman analysis</a:t>
            </a:r>
            <a:endParaRPr lang="en-US" sz="1000" b="1" dirty="0">
              <a:solidFill>
                <a:schemeClr val="tx1"/>
              </a:solidFill>
              <a:latin typeface="Arial"/>
              <a:sym typeface="Arial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75801" y="457200"/>
            <a:ext cx="7982399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9pPr>
          </a:lstStyle>
          <a:p>
            <a:pPr eaLnBrk="1" hangingPunct="1"/>
            <a:r>
              <a:rPr lang="en-US" sz="2000" dirty="0"/>
              <a:t>OTC derivatives are going through a global regulatory filter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319636"/>
              </p:ext>
            </p:extLst>
          </p:nvPr>
        </p:nvGraphicFramePr>
        <p:xfrm>
          <a:off x="838200" y="1351280"/>
          <a:ext cx="73914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425"/>
                <a:gridCol w="1807425"/>
                <a:gridCol w="1807425"/>
                <a:gridCol w="1969125"/>
              </a:tblGrid>
              <a:tr h="368300"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en-US" sz="6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en-US" sz="6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en-US" sz="6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en-US" sz="60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Basel III</a:t>
                      </a:r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solidFill>
                            <a:schemeClr val="tx2"/>
                          </a:solidFill>
                        </a:rPr>
                        <a:t>BCBS</a:t>
                      </a:r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/</a:t>
                      </a:r>
                      <a:r>
                        <a:rPr lang="en-US" sz="1100" b="1" baseline="0" dirty="0" smtClean="0">
                          <a:solidFill>
                            <a:schemeClr val="tx2"/>
                          </a:solidFill>
                        </a:rPr>
                        <a:t> IOSCO</a:t>
                      </a:r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solidFill>
                            <a:schemeClr val="tx2"/>
                          </a:solidFill>
                        </a:rPr>
                        <a:t>CPSS</a:t>
                      </a:r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/ IOSCO</a:t>
                      </a:r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EMIR</a:t>
                      </a:r>
                      <a:br>
                        <a:rPr lang="en-US" sz="1100" b="1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(Dodd-Frank</a:t>
                      </a:r>
                      <a:r>
                        <a:rPr lang="en-US" sz="1100" b="1" baseline="0" dirty="0" smtClean="0">
                          <a:solidFill>
                            <a:schemeClr val="tx2"/>
                          </a:solidFill>
                        </a:rPr>
                        <a:t> in the US)</a:t>
                      </a:r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Improved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 coverage of counterparty credit risk (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</a:rPr>
                        <a:t>CCR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Margin requirements</a:t>
                      </a:r>
                      <a:r>
                        <a:rPr lang="en-US" sz="1100" b="1" baseline="0" dirty="0" smtClean="0"/>
                        <a:t> for non-centrally cleared OTC derivatives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Common</a:t>
                      </a:r>
                      <a:r>
                        <a:rPr lang="en-US" sz="1100" b="1" baseline="0" dirty="0" smtClean="0"/>
                        <a:t> principles for CCPs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Mandatory central clearing for standardized OTC derivatives</a:t>
                      </a:r>
                    </a:p>
                  </a:txBody>
                  <a:tcP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111125" lvl="1" indent="-111125" algn="l">
                        <a:spcBef>
                          <a:spcPts val="300"/>
                        </a:spcBef>
                        <a:spcAft>
                          <a:spcPts val="100"/>
                        </a:spcAft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Introduction of CVA</a:t>
                      </a:r>
                    </a:p>
                    <a:p>
                      <a:pPr marL="111125" lvl="1" indent="-111125" algn="l">
                        <a:spcBef>
                          <a:spcPts val="300"/>
                        </a:spcBef>
                        <a:spcAft>
                          <a:spcPts val="100"/>
                        </a:spcAft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Refined treatment of </a:t>
                      </a:r>
                      <a:r>
                        <a:rPr lang="en-US" sz="1100" baseline="0" dirty="0" err="1" smtClean="0"/>
                        <a:t>CCP</a:t>
                      </a:r>
                      <a:r>
                        <a:rPr lang="en-US" sz="1100" baseline="0" dirty="0" smtClean="0"/>
                        <a:t> exposures</a:t>
                      </a:r>
                    </a:p>
                    <a:p>
                      <a:pPr marL="111125" lvl="1" indent="-111125" algn="l">
                        <a:spcBef>
                          <a:spcPts val="300"/>
                        </a:spcBef>
                        <a:spcAft>
                          <a:spcPts val="100"/>
                        </a:spcAft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Introduction of leverage ratio</a:t>
                      </a:r>
                      <a:endParaRPr lang="en-US" sz="1100" dirty="0" smtClean="0"/>
                    </a:p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1125" marR="0" lvl="1" indent="-1111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More stringent rules for margin calculation and segregation</a:t>
                      </a:r>
                    </a:p>
                    <a:p>
                      <a:pPr marL="111125" lvl="1" indent="-111125" algn="l">
                        <a:spcBef>
                          <a:spcPts val="300"/>
                        </a:spcBef>
                        <a:spcAft>
                          <a:spcPts val="100"/>
                        </a:spcAft>
                        <a:buFont typeface="Arial"/>
                        <a:buChar char="•"/>
                      </a:pPr>
                      <a:r>
                        <a:rPr lang="en-US" sz="1100" baseline="0" dirty="0" smtClean="0"/>
                        <a:t>Subject to an exposure threshold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100"/>
                        </a:spcAft>
                      </a:pPr>
                      <a:endParaRPr lang="en-US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1125" marR="0" lvl="1" indent="-1111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Introduction of guiding principles to structure CCP risk management</a:t>
                      </a:r>
                    </a:p>
                    <a:p>
                      <a:pPr marL="111125" marR="0" lvl="1" indent="-1111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100" baseline="0" dirty="0" smtClean="0"/>
                        <a:t>Stress-test (Cover 1/2) to size default fund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>
                          <a:tab pos="2714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Reporting of all derivatives to trade </a:t>
                      </a:r>
                      <a:b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repositories</a:t>
                      </a:r>
                    </a:p>
                    <a:p>
                      <a:pPr marL="111125" marR="0" lvl="0" indent="-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100"/>
                        </a:spcAft>
                        <a:buClr>
                          <a:schemeClr val="tx1"/>
                        </a:buClr>
                        <a:buSzTx/>
                        <a:buFont typeface="Arial" pitchFamily="34" charset="0"/>
                        <a:buChar char="•"/>
                        <a:tabLst>
                          <a:tab pos="271463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Improved risk management</a:t>
                      </a:r>
                    </a:p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Drives capital requirements</a:t>
                      </a:r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Drives initial margin requirements</a:t>
                      </a:r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Drives default fund requirements</a:t>
                      </a:r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2"/>
                          </a:solidFill>
                        </a:rPr>
                        <a:t>Drives central</a:t>
                      </a:r>
                      <a:r>
                        <a:rPr lang="en-US" sz="1100" b="1" baseline="0" dirty="0" smtClean="0">
                          <a:solidFill>
                            <a:schemeClr val="tx2"/>
                          </a:solidFill>
                        </a:rPr>
                        <a:t> clearing requirements</a:t>
                      </a:r>
                      <a:endParaRPr lang="en-US" sz="11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3" name="Freeform 12"/>
          <p:cNvSpPr/>
          <p:nvPr/>
        </p:nvSpPr>
        <p:spPr>
          <a:xfrm rot="5400000">
            <a:off x="1502397" y="4660503"/>
            <a:ext cx="142082" cy="269876"/>
          </a:xfrm>
          <a:custGeom>
            <a:avLst/>
            <a:gdLst/>
            <a:ahLst/>
            <a:cxnLst/>
            <a:rect l="0" t="0" r="0" b="0"/>
            <a:pathLst>
              <a:path w="142082" h="269876">
                <a:moveTo>
                  <a:pt x="0" y="0"/>
                </a:moveTo>
                <a:lnTo>
                  <a:pt x="0" y="66675"/>
                </a:lnTo>
                <a:lnTo>
                  <a:pt x="69056" y="134938"/>
                </a:lnTo>
                <a:lnTo>
                  <a:pt x="0" y="206375"/>
                </a:lnTo>
                <a:lnTo>
                  <a:pt x="0" y="269875"/>
                </a:lnTo>
                <a:lnTo>
                  <a:pt x="142081" y="134938"/>
                </a:lnTo>
                <a:close/>
              </a:path>
            </a:pathLst>
          </a:custGeom>
          <a:solidFill>
            <a:schemeClr val="tx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 rot="5400000">
            <a:off x="3335324" y="4660661"/>
            <a:ext cx="142082" cy="269876"/>
          </a:xfrm>
          <a:custGeom>
            <a:avLst/>
            <a:gdLst/>
            <a:ahLst/>
            <a:cxnLst/>
            <a:rect l="0" t="0" r="0" b="0"/>
            <a:pathLst>
              <a:path w="142082" h="269876">
                <a:moveTo>
                  <a:pt x="0" y="0"/>
                </a:moveTo>
                <a:lnTo>
                  <a:pt x="0" y="66675"/>
                </a:lnTo>
                <a:lnTo>
                  <a:pt x="69056" y="134938"/>
                </a:lnTo>
                <a:lnTo>
                  <a:pt x="0" y="206375"/>
                </a:lnTo>
                <a:lnTo>
                  <a:pt x="0" y="269875"/>
                </a:lnTo>
                <a:lnTo>
                  <a:pt x="142081" y="134938"/>
                </a:lnTo>
                <a:close/>
              </a:path>
            </a:pathLst>
          </a:custGeom>
          <a:solidFill>
            <a:schemeClr val="tx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 rot="5400000">
            <a:off x="5168251" y="4660661"/>
            <a:ext cx="142082" cy="269876"/>
          </a:xfrm>
          <a:custGeom>
            <a:avLst/>
            <a:gdLst/>
            <a:ahLst/>
            <a:cxnLst/>
            <a:rect l="0" t="0" r="0" b="0"/>
            <a:pathLst>
              <a:path w="142082" h="269876">
                <a:moveTo>
                  <a:pt x="0" y="0"/>
                </a:moveTo>
                <a:lnTo>
                  <a:pt x="0" y="66675"/>
                </a:lnTo>
                <a:lnTo>
                  <a:pt x="69056" y="134938"/>
                </a:lnTo>
                <a:lnTo>
                  <a:pt x="0" y="206375"/>
                </a:lnTo>
                <a:lnTo>
                  <a:pt x="0" y="269875"/>
                </a:lnTo>
                <a:lnTo>
                  <a:pt x="142081" y="134938"/>
                </a:lnTo>
                <a:close/>
              </a:path>
            </a:pathLst>
          </a:custGeom>
          <a:solidFill>
            <a:schemeClr val="tx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 rot="5400000">
            <a:off x="7001179" y="4665662"/>
            <a:ext cx="142082" cy="269876"/>
          </a:xfrm>
          <a:custGeom>
            <a:avLst/>
            <a:gdLst/>
            <a:ahLst/>
            <a:cxnLst/>
            <a:rect l="0" t="0" r="0" b="0"/>
            <a:pathLst>
              <a:path w="142082" h="269876">
                <a:moveTo>
                  <a:pt x="0" y="0"/>
                </a:moveTo>
                <a:lnTo>
                  <a:pt x="0" y="66675"/>
                </a:lnTo>
                <a:lnTo>
                  <a:pt x="69056" y="134938"/>
                </a:lnTo>
                <a:lnTo>
                  <a:pt x="0" y="206375"/>
                </a:lnTo>
                <a:lnTo>
                  <a:pt x="0" y="269875"/>
                </a:lnTo>
                <a:lnTo>
                  <a:pt x="142081" y="134938"/>
                </a:lnTo>
                <a:close/>
              </a:path>
            </a:pathLst>
          </a:custGeom>
          <a:solidFill>
            <a:schemeClr val="tx1"/>
          </a:solidFill>
          <a:ln w="9525" cap="flat" cmpd="sng" algn="ctr">
            <a:noFill/>
            <a:prstDash val="solid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84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1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CCEFEA8-8423-1D4A-B06D-D1DDF203F8D7}" type="slidenum">
              <a:rPr lang="en-US" smtClean="0"/>
              <a:pPr/>
              <a:t>4</a:t>
            </a:fld>
            <a:endParaRPr lang="en-US" sz="1200" smtClean="0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75801" y="457200"/>
            <a:ext cx="7982399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9pPr>
          </a:lstStyle>
          <a:p>
            <a:pPr eaLnBrk="1" hangingPunct="1"/>
            <a:r>
              <a:rPr lang="en-US" sz="2000" dirty="0" smtClean="0"/>
              <a:t>Cost drivers vary significantly across FX models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073060"/>
              </p:ext>
            </p:extLst>
          </p:nvPr>
        </p:nvGraphicFramePr>
        <p:xfrm>
          <a:off x="620485" y="1382481"/>
          <a:ext cx="8218716" cy="4221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972"/>
                <a:gridCol w="1676400"/>
                <a:gridCol w="1515836"/>
                <a:gridCol w="1515836"/>
                <a:gridCol w="1515836"/>
                <a:gridCol w="1515836"/>
              </a:tblGrid>
              <a:tr h="0"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Cost driver</a:t>
                      </a:r>
                    </a:p>
                    <a:p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Bilateral OTC FX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</a:rPr>
                        <a:t> derivatives, no initial margin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Bilateral OTC FX derivatives, with initial margin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Centrally cleared OTC FX derivatives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Exchange-traded FX derivatives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b="1" smtClean="0">
                          <a:solidFill>
                            <a:schemeClr val="bg2"/>
                          </a:solidFill>
                        </a:rPr>
                        <a:t>Margin requirement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Variation margin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1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Initial margin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Margin period of risk (</a:t>
                      </a:r>
                      <a:r>
                        <a:rPr lang="en-US" sz="1050" dirty="0" err="1" smtClean="0">
                          <a:solidFill>
                            <a:schemeClr val="bg2"/>
                          </a:solidFill>
                        </a:rPr>
                        <a:t>MPOR</a:t>
                      </a:r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for initial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</a:rPr>
                        <a:t> margin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n/a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10 days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~ 5 days, </a:t>
                      </a:r>
                      <a:r>
                        <a:rPr lang="en-US" sz="1050" dirty="0" err="1" smtClean="0">
                          <a:solidFill>
                            <a:schemeClr val="bg2"/>
                          </a:solidFill>
                        </a:rPr>
                        <a:t>CCP</a:t>
                      </a:r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 dependent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1–2+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</a:rPr>
                        <a:t> days, depending on exchange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Exposure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Bilateral exposure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1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en-US" sz="105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en-US" sz="105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>
                          <a:solidFill>
                            <a:schemeClr val="bg2"/>
                          </a:solidFill>
                        </a:rPr>
                        <a:t>CCP</a:t>
                      </a:r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 exposure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en-US" sz="105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en-US" sz="105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1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>
                          <a:solidFill>
                            <a:schemeClr val="bg2"/>
                          </a:solidFill>
                        </a:rPr>
                        <a:t>MPOR</a:t>
                      </a:r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 for capital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10+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</a:rPr>
                        <a:t> days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10+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</a:rPr>
                        <a:t> days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5 days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5 days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CVA VaR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1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en-US" sz="105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en-US" sz="105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Default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</a:rPr>
                        <a:t> fund contribution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en-US" sz="105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C00000"/>
                          </a:solidFill>
                          <a:sym typeface="Wingdings"/>
                        </a:rPr>
                        <a:t></a:t>
                      </a:r>
                      <a:endParaRPr lang="en-US" sz="1050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100" b="1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rgbClr val="92D050"/>
                          </a:solidFill>
                          <a:sym typeface="Wingdings"/>
                        </a:rPr>
                        <a:t></a:t>
                      </a:r>
                      <a:endParaRPr lang="en-US" sz="1050" b="1" dirty="0" smtClean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045">
                <a:tc>
                  <a:txBody>
                    <a:bodyPr/>
                    <a:lstStyle/>
                    <a:p>
                      <a:pPr algn="ctr"/>
                      <a:endParaRPr lang="en-US" sz="100" dirty="0">
                        <a:solidFill>
                          <a:schemeClr val="bg2"/>
                        </a:solidFill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solidFill>
                            <a:schemeClr val="bg2"/>
                          </a:solidFill>
                        </a:rPr>
                        <a:t>Costs</a:t>
                      </a:r>
                      <a:endParaRPr lang="en-US" sz="1050" b="1" dirty="0">
                        <a:solidFill>
                          <a:schemeClr val="bg2"/>
                        </a:solidFill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Capital costs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High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Low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D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Low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D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Low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DA3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Funding costs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Low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D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High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Medium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Low</a:t>
                      </a:r>
                      <a:r>
                        <a:rPr lang="en-US" sz="1050" baseline="0" dirty="0" smtClean="0">
                          <a:solidFill>
                            <a:schemeClr val="bg2"/>
                          </a:solidFill>
                        </a:rPr>
                        <a:t> - Medium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DA3"/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CVA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High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96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Medium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8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DA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bg2"/>
                          </a:solidFill>
                        </a:rPr>
                        <a:t>No</a:t>
                      </a:r>
                      <a:endParaRPr lang="en-US" sz="105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DA3"/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3672069" y="5892459"/>
            <a:ext cx="2572605" cy="123111"/>
            <a:chOff x="1934496" y="6353031"/>
            <a:chExt cx="2572605" cy="123111"/>
          </a:xfrm>
        </p:grpSpPr>
        <p:sp>
          <p:nvSpPr>
            <p:cNvPr id="6" name="TextBox 5"/>
            <p:cNvSpPr txBox="1"/>
            <p:nvPr/>
          </p:nvSpPr>
          <p:spPr>
            <a:xfrm>
              <a:off x="1934496" y="6353031"/>
              <a:ext cx="329746" cy="123111"/>
            </a:xfrm>
            <a:prstGeom prst="rect">
              <a:avLst/>
            </a:prstGeom>
            <a:solidFill>
              <a:srgbClr val="BDDDA3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100000"/>
                </a:lnSpc>
              </a:pPr>
              <a:endParaRPr lang="en-GB" sz="800" dirty="0" smtClean="0"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85768" y="6353031"/>
              <a:ext cx="2121333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GB" sz="800" dirty="0" smtClean="0">
                  <a:latin typeface="+mn-lt"/>
                </a:rPr>
                <a:t>No/low costs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160131" y="5892460"/>
            <a:ext cx="2572605" cy="123112"/>
            <a:chOff x="1934496" y="6151148"/>
            <a:chExt cx="2572605" cy="123112"/>
          </a:xfrm>
        </p:grpSpPr>
        <p:sp>
          <p:nvSpPr>
            <p:cNvPr id="5" name="TextBox 4"/>
            <p:cNvSpPr txBox="1"/>
            <p:nvPr/>
          </p:nvSpPr>
          <p:spPr>
            <a:xfrm>
              <a:off x="2385768" y="6151149"/>
              <a:ext cx="2121333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GB" sz="800" dirty="0" smtClean="0">
                  <a:latin typeface="+mn-lt"/>
                </a:rPr>
                <a:t>Relatively low costs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34496" y="6151148"/>
              <a:ext cx="329746" cy="123111"/>
            </a:xfrm>
            <a:prstGeom prst="rect">
              <a:avLst/>
            </a:prstGeom>
            <a:solidFill>
              <a:srgbClr val="FFCF89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100000"/>
                </a:lnSpc>
              </a:pPr>
              <a:endParaRPr lang="en-GB" sz="800" dirty="0" smtClean="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48193" y="5892461"/>
            <a:ext cx="2572605" cy="123112"/>
            <a:chOff x="1934496" y="5963258"/>
            <a:chExt cx="2572605" cy="123112"/>
          </a:xfrm>
        </p:grpSpPr>
        <p:sp>
          <p:nvSpPr>
            <p:cNvPr id="9" name="TextBox 8"/>
            <p:cNvSpPr txBox="1"/>
            <p:nvPr/>
          </p:nvSpPr>
          <p:spPr>
            <a:xfrm>
              <a:off x="2385768" y="5963259"/>
              <a:ext cx="2121333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GB" sz="800" dirty="0" smtClean="0">
                  <a:latin typeface="+mn-lt"/>
                </a:rPr>
                <a:t>Relatively high costs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34496" y="5963258"/>
              <a:ext cx="329746" cy="123111"/>
            </a:xfrm>
            <a:prstGeom prst="rect">
              <a:avLst/>
            </a:prstGeom>
            <a:solidFill>
              <a:srgbClr val="FF896B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ct val="100000"/>
                </a:lnSpc>
              </a:pPr>
              <a:endParaRPr lang="en-GB" sz="800" dirty="0" smtClean="0">
                <a:latin typeface="+mn-lt"/>
              </a:endParaRPr>
            </a:p>
          </p:txBody>
        </p:sp>
      </p:grpSp>
      <p:sp>
        <p:nvSpPr>
          <p:cNvPr id="13" name="Freeform 12"/>
          <p:cNvSpPr/>
          <p:nvPr/>
        </p:nvSpPr>
        <p:spPr bwMode="auto">
          <a:xfrm rot="5400000">
            <a:off x="3374571" y="4215537"/>
            <a:ext cx="142082" cy="269876"/>
          </a:xfrm>
          <a:custGeom>
            <a:avLst/>
            <a:gdLst/>
            <a:ahLst/>
            <a:cxnLst/>
            <a:rect l="0" t="0" r="0" b="0"/>
            <a:pathLst>
              <a:path w="142082" h="269876">
                <a:moveTo>
                  <a:pt x="0" y="0"/>
                </a:moveTo>
                <a:lnTo>
                  <a:pt x="0" y="66675"/>
                </a:lnTo>
                <a:lnTo>
                  <a:pt x="69056" y="134938"/>
                </a:lnTo>
                <a:lnTo>
                  <a:pt x="0" y="206375"/>
                </a:lnTo>
                <a:lnTo>
                  <a:pt x="0" y="269875"/>
                </a:lnTo>
                <a:lnTo>
                  <a:pt x="142081" y="13493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9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 rot="5400000">
            <a:off x="4925340" y="4215537"/>
            <a:ext cx="142082" cy="269876"/>
          </a:xfrm>
          <a:custGeom>
            <a:avLst/>
            <a:gdLst/>
            <a:ahLst/>
            <a:cxnLst/>
            <a:rect l="0" t="0" r="0" b="0"/>
            <a:pathLst>
              <a:path w="142082" h="269876">
                <a:moveTo>
                  <a:pt x="0" y="0"/>
                </a:moveTo>
                <a:lnTo>
                  <a:pt x="0" y="66675"/>
                </a:lnTo>
                <a:lnTo>
                  <a:pt x="69056" y="134938"/>
                </a:lnTo>
                <a:lnTo>
                  <a:pt x="0" y="206375"/>
                </a:lnTo>
                <a:lnTo>
                  <a:pt x="0" y="269875"/>
                </a:lnTo>
                <a:lnTo>
                  <a:pt x="142081" y="13493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9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 rot="5400000">
            <a:off x="6476109" y="4215537"/>
            <a:ext cx="142082" cy="269876"/>
          </a:xfrm>
          <a:custGeom>
            <a:avLst/>
            <a:gdLst/>
            <a:ahLst/>
            <a:cxnLst/>
            <a:rect l="0" t="0" r="0" b="0"/>
            <a:pathLst>
              <a:path w="142082" h="269876">
                <a:moveTo>
                  <a:pt x="0" y="0"/>
                </a:moveTo>
                <a:lnTo>
                  <a:pt x="0" y="66675"/>
                </a:lnTo>
                <a:lnTo>
                  <a:pt x="69056" y="134938"/>
                </a:lnTo>
                <a:lnTo>
                  <a:pt x="0" y="206375"/>
                </a:lnTo>
                <a:lnTo>
                  <a:pt x="0" y="269875"/>
                </a:lnTo>
                <a:lnTo>
                  <a:pt x="142081" y="13493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9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rot="5400000">
            <a:off x="8026878" y="4215537"/>
            <a:ext cx="142082" cy="269876"/>
          </a:xfrm>
          <a:custGeom>
            <a:avLst/>
            <a:gdLst/>
            <a:ahLst/>
            <a:cxnLst/>
            <a:rect l="0" t="0" r="0" b="0"/>
            <a:pathLst>
              <a:path w="142082" h="269876">
                <a:moveTo>
                  <a:pt x="0" y="0"/>
                </a:moveTo>
                <a:lnTo>
                  <a:pt x="0" y="66675"/>
                </a:lnTo>
                <a:lnTo>
                  <a:pt x="69056" y="134938"/>
                </a:lnTo>
                <a:lnTo>
                  <a:pt x="0" y="206375"/>
                </a:lnTo>
                <a:lnTo>
                  <a:pt x="0" y="269875"/>
                </a:lnTo>
                <a:lnTo>
                  <a:pt x="142081" y="13493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99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1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558490"/>
            <a:ext cx="2133600" cy="476250"/>
          </a:xfrm>
          <a:noFill/>
        </p:spPr>
        <p:txBody>
          <a:bodyPr/>
          <a:lstStyle/>
          <a:p>
            <a:fld id="{6CCEFEA8-8423-1D4A-B06D-D1DDF203F8D7}" type="slidenum">
              <a:rPr lang="en-US" smtClean="0"/>
              <a:pPr/>
              <a:t>5</a:t>
            </a:fld>
            <a:endParaRPr lang="en-US" sz="1200" smtClean="0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475801" y="431799"/>
            <a:ext cx="7982399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109" charset="0"/>
                <a:ea typeface="ヒラギノ角ゴ Pro W3" pitchFamily="-109" charset="-128"/>
                <a:cs typeface="ヒラギノ角ゴ Pro W3" pitchFamily="-109" charset="-128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B0F0"/>
                </a:solidFill>
              </a:rPr>
              <a:t>Current Regulations: </a:t>
            </a:r>
            <a:r>
              <a:rPr lang="en-US" sz="2000" dirty="0" smtClean="0"/>
              <a:t>Multilateral netting benefits increase cost efficiency of futures and cleared OTC models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46997"/>
              </p:ext>
            </p:extLst>
          </p:nvPr>
        </p:nvGraphicFramePr>
        <p:xfrm>
          <a:off x="542925" y="1496583"/>
          <a:ext cx="5419725" cy="3951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153"/>
                <a:gridCol w="1435545"/>
                <a:gridCol w="792507"/>
                <a:gridCol w="792507"/>
                <a:gridCol w="792507"/>
                <a:gridCol w="792506"/>
              </a:tblGrid>
              <a:tr h="435774"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buNone/>
                      </a:pPr>
                      <a:endParaRPr lang="en-US" sz="900" b="0" dirty="0" smtClean="0">
                        <a:solidFill>
                          <a:schemeClr val="bg2"/>
                        </a:solidFill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45720" marR="45720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Bilateral 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no IM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Bilateral</a:t>
                      </a:r>
                      <a:r>
                        <a:rPr lang="en-US" sz="900" baseline="0" dirty="0" smtClean="0">
                          <a:solidFill>
                            <a:schemeClr val="tx1"/>
                          </a:solidFill>
                        </a:rPr>
                        <a:t> with IM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OTC </a:t>
                      </a:r>
                    </a:p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cleared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/>
                          </a:solidFill>
                        </a:rPr>
                        <a:t>Exchange traded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rowSpan="3">
                  <a:txBody>
                    <a:bodyPr/>
                    <a:lstStyle/>
                    <a:p>
                      <a:r>
                        <a:rPr lang="en-US" sz="900" dirty="0" smtClean="0"/>
                        <a:t>Capital</a:t>
                      </a:r>
                      <a:endParaRPr lang="en-US" sz="900" dirty="0"/>
                    </a:p>
                  </a:txBody>
                  <a:tcPr marL="45720" marR="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Trade exposure capital</a:t>
                      </a:r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7.4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1.7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Default fund capital</a:t>
                      </a:r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1.2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CVA </a:t>
                      </a:r>
                      <a:r>
                        <a:rPr lang="en-US" sz="900" dirty="0" err="1" smtClean="0"/>
                        <a:t>VaR</a:t>
                      </a:r>
                      <a:r>
                        <a:rPr lang="en-US" sz="900" dirty="0" smtClean="0"/>
                        <a:t> capital</a:t>
                      </a:r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gridSpan="2">
                  <a:txBody>
                    <a:bodyPr/>
                    <a:lstStyle/>
                    <a:p>
                      <a:r>
                        <a:rPr lang="en-US" sz="900" b="1" dirty="0" smtClean="0"/>
                        <a:t>Total capital requirement</a:t>
                      </a:r>
                      <a:endParaRPr lang="en-US" sz="900" b="1" dirty="0"/>
                    </a:p>
                  </a:txBody>
                  <a:tcPr marL="45720" marR="0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8.1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1.8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1.4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359"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Funding</a:t>
                      </a:r>
                      <a:endParaRPr lang="en-US" sz="900" dirty="0"/>
                    </a:p>
                  </a:txBody>
                  <a:tcPr marL="45720" marR="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Initial margin posted</a:t>
                      </a:r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456.6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156.0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65.9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Default fund</a:t>
                      </a:r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7.8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gridSpan="2">
                  <a:txBody>
                    <a:bodyPr/>
                    <a:lstStyle/>
                    <a:p>
                      <a:r>
                        <a:rPr lang="en-US" sz="900" b="1" dirty="0" smtClean="0"/>
                        <a:t>Total funding requirement</a:t>
                      </a:r>
                      <a:endParaRPr lang="en-US" sz="900" b="1" dirty="0"/>
                    </a:p>
                  </a:txBody>
                  <a:tcPr marL="45720" marR="0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456.6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163.8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69.2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359">
                <a:tc rowSpan="3">
                  <a:txBody>
                    <a:bodyPr/>
                    <a:lstStyle/>
                    <a:p>
                      <a:r>
                        <a:rPr lang="en-US" sz="900" dirty="0" smtClean="0"/>
                        <a:t>Costs (annualized)</a:t>
                      </a:r>
                      <a:endParaRPr lang="en-US" sz="900" dirty="0"/>
                    </a:p>
                  </a:txBody>
                  <a:tcPr marL="45720" marR="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Capital costs</a:t>
                      </a:r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0.2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0.1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Funding</a:t>
                      </a:r>
                      <a:r>
                        <a:rPr lang="en-US" sz="900" baseline="0" dirty="0" smtClean="0"/>
                        <a:t> costs</a:t>
                      </a:r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5.5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2.0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0.8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0" marR="0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CVA</a:t>
                      </a:r>
                      <a:endParaRPr lang="en-US" sz="900" dirty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2.4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0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gridSpan="2"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buNone/>
                      </a:pPr>
                      <a:r>
                        <a:rPr lang="en-US" sz="900" b="1" dirty="0" smtClean="0"/>
                        <a:t>Total costs (annualized) </a:t>
                      </a:r>
                      <a:r>
                        <a:rPr lang="en-US" sz="900" b="0" dirty="0" smtClean="0">
                          <a:solidFill>
                            <a:schemeClr val="tx1"/>
                          </a:solidFill>
                        </a:rPr>
                        <a:t>€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</a:rPr>
                        <a:t> MM</a:t>
                      </a:r>
                      <a:endParaRPr 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0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 smtClean="0"/>
                    </a:p>
                  </a:txBody>
                  <a:tcPr marL="9144" marR="9144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3.3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6.2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900" b="1" i="0" u="none" strike="noStrike" dirty="0">
                          <a:solidFill>
                            <a:srgbClr val="143C64"/>
                          </a:solidFill>
                          <a:effectLst/>
                          <a:latin typeface="Arial"/>
                        </a:rPr>
                        <a:t>0.9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4702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marL="45720" marR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2359">
                <a:tc gridSpan="3">
                  <a:txBody>
                    <a:bodyPr/>
                    <a:lstStyle/>
                    <a:p>
                      <a:r>
                        <a:rPr lang="en-GB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Cost in % of bilateral with no initial margin     100%</a:t>
                      </a:r>
                      <a:endParaRPr lang="en-GB" sz="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190%</a:t>
                      </a:r>
                      <a:endParaRPr lang="en-GB" sz="900" b="0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 dirty="0">
                          <a:solidFill>
                            <a:srgbClr val="FFC000"/>
                          </a:solidFill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Footnote"/>
          <p:cNvSpPr/>
          <p:nvPr/>
        </p:nvSpPr>
        <p:spPr>
          <a:xfrm>
            <a:off x="489481" y="5562379"/>
            <a:ext cx="6412547" cy="646331"/>
          </a:xfrm>
          <a:prstGeom prst="rect">
            <a:avLst/>
          </a:prstGeom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98425" indent="-98425"/>
            <a:r>
              <a:rPr lang="en-GB" sz="1000" b="1" dirty="0" smtClean="0">
                <a:latin typeface="+mn-lt"/>
                <a:sym typeface="Arial"/>
              </a:rPr>
              <a:t>Source: </a:t>
            </a:r>
            <a:r>
              <a:rPr lang="en-GB" sz="1000" b="1" dirty="0" err="1" smtClean="0">
                <a:latin typeface="+mn-lt"/>
                <a:sym typeface="Arial"/>
              </a:rPr>
              <a:t>Datastream</a:t>
            </a:r>
            <a:r>
              <a:rPr lang="en-GB" sz="1000" b="1" dirty="0" smtClean="0">
                <a:latin typeface="+mn-lt"/>
                <a:sym typeface="Arial"/>
              </a:rPr>
              <a:t>, Bloomberg, CME, Oliver Wyman analysis</a:t>
            </a:r>
          </a:p>
          <a:p>
            <a:pPr marL="98425" indent="-98425"/>
            <a:r>
              <a:rPr lang="en-GB" sz="800" dirty="0" smtClean="0">
                <a:latin typeface="+mn-lt"/>
                <a:sym typeface="Arial"/>
              </a:rPr>
              <a:t>1. Depends on overall risk offsets; assumed </a:t>
            </a:r>
            <a:r>
              <a:rPr lang="en-US" sz="800" dirty="0" smtClean="0">
                <a:latin typeface="+mn-lt"/>
              </a:rPr>
              <a:t>60</a:t>
            </a:r>
            <a:r>
              <a:rPr lang="en-US" sz="800" dirty="0">
                <a:latin typeface="+mn-lt"/>
              </a:rPr>
              <a:t>% IM and exposure netting benefit for </a:t>
            </a:r>
            <a:r>
              <a:rPr lang="en-US" sz="800" dirty="0" smtClean="0">
                <a:latin typeface="+mn-lt"/>
              </a:rPr>
              <a:t>CCP models </a:t>
            </a:r>
            <a:r>
              <a:rPr lang="en-US" sz="800" dirty="0">
                <a:latin typeface="+mn-lt"/>
              </a:rPr>
              <a:t>vs. 20% for bilateral </a:t>
            </a:r>
            <a:r>
              <a:rPr lang="en-US" sz="800" dirty="0" smtClean="0">
                <a:latin typeface="+mn-lt"/>
              </a:rPr>
              <a:t>trades</a:t>
            </a:r>
            <a:endParaRPr lang="en-GB" sz="800" dirty="0" smtClean="0">
              <a:latin typeface="+mn-lt"/>
              <a:sym typeface="Arial"/>
            </a:endParaRPr>
          </a:p>
          <a:p>
            <a:r>
              <a:rPr lang="en-US" sz="800" dirty="0">
                <a:latin typeface="+mn-lt"/>
              </a:rPr>
              <a:t>Key assumptions underlying analysis: </a:t>
            </a:r>
            <a:r>
              <a:rPr lang="en-US" sz="800" dirty="0" smtClean="0">
                <a:latin typeface="+mn-lt"/>
              </a:rPr>
              <a:t>Initial </a:t>
            </a:r>
            <a:r>
              <a:rPr lang="en-US" sz="800" dirty="0">
                <a:latin typeface="+mn-lt"/>
              </a:rPr>
              <a:t>margin calculated using 99% VaR </a:t>
            </a:r>
            <a:r>
              <a:rPr lang="en-US" sz="800" dirty="0" smtClean="0">
                <a:latin typeface="+mn-lt"/>
              </a:rPr>
              <a:t>methodology; assumed 5% DF/IM </a:t>
            </a:r>
            <a:r>
              <a:rPr lang="en-US" sz="800" dirty="0">
                <a:latin typeface="+mn-lt"/>
              </a:rPr>
              <a:t>with 10% </a:t>
            </a:r>
            <a:r>
              <a:rPr lang="en-US" sz="800" dirty="0" smtClean="0">
                <a:latin typeface="+mn-lt"/>
              </a:rPr>
              <a:t>c-factor; </a:t>
            </a:r>
            <a:r>
              <a:rPr lang="en-US" sz="800" dirty="0">
                <a:latin typeface="+mn-lt"/>
              </a:rPr>
              <a:t>EPE FX and IR methodology used for proxy factors in capital and CVA exposure </a:t>
            </a:r>
            <a:r>
              <a:rPr lang="en-US" sz="800" dirty="0" smtClean="0">
                <a:latin typeface="+mn-lt"/>
              </a:rPr>
              <a:t>calculation; 30% </a:t>
            </a:r>
            <a:r>
              <a:rPr lang="en-US" sz="800" dirty="0">
                <a:latin typeface="+mn-lt"/>
              </a:rPr>
              <a:t>bilateral risk </a:t>
            </a:r>
            <a:r>
              <a:rPr lang="en-US" sz="800" dirty="0" smtClean="0">
                <a:latin typeface="+mn-lt"/>
              </a:rPr>
              <a:t>weight; </a:t>
            </a:r>
            <a:r>
              <a:rPr lang="en-US" sz="800" dirty="0">
                <a:latin typeface="+mn-lt"/>
              </a:rPr>
              <a:t>2% CCP risk </a:t>
            </a:r>
            <a:r>
              <a:rPr lang="en-US" sz="800" dirty="0" smtClean="0">
                <a:latin typeface="+mn-lt"/>
              </a:rPr>
              <a:t>weight; </a:t>
            </a:r>
            <a:r>
              <a:rPr lang="en-US" sz="800" dirty="0">
                <a:latin typeface="+mn-lt"/>
              </a:rPr>
              <a:t>p</a:t>
            </a:r>
            <a:r>
              <a:rPr lang="en-US" sz="800" dirty="0" smtClean="0">
                <a:latin typeface="+mn-lt"/>
              </a:rPr>
              <a:t>roxy </a:t>
            </a:r>
            <a:r>
              <a:rPr lang="en-US" sz="800" dirty="0">
                <a:latin typeface="+mn-lt"/>
              </a:rPr>
              <a:t>multiplier used for CVA VaR </a:t>
            </a:r>
            <a:r>
              <a:rPr lang="en-US" sz="800" dirty="0" smtClean="0">
                <a:latin typeface="+mn-lt"/>
              </a:rPr>
              <a:t>calculation;12.5</a:t>
            </a:r>
            <a:r>
              <a:rPr lang="en-US" sz="800" dirty="0">
                <a:latin typeface="+mn-lt"/>
              </a:rPr>
              <a:t>% bank capital </a:t>
            </a:r>
            <a:r>
              <a:rPr lang="en-US" sz="800" dirty="0" smtClean="0">
                <a:latin typeface="+mn-lt"/>
              </a:rPr>
              <a:t>ratio; </a:t>
            </a:r>
            <a:r>
              <a:rPr lang="en-US" sz="800" dirty="0">
                <a:latin typeface="+mn-lt"/>
              </a:rPr>
              <a:t>11% cost of </a:t>
            </a:r>
            <a:r>
              <a:rPr lang="en-US" sz="800" dirty="0" smtClean="0">
                <a:latin typeface="+mn-lt"/>
              </a:rPr>
              <a:t>capital; </a:t>
            </a:r>
            <a:r>
              <a:rPr lang="en-US" sz="800" dirty="0">
                <a:latin typeface="+mn-lt"/>
              </a:rPr>
              <a:t>1.2% funding </a:t>
            </a:r>
            <a:r>
              <a:rPr lang="en-US" sz="800" dirty="0" smtClean="0">
                <a:latin typeface="+mn-lt"/>
              </a:rPr>
              <a:t>costs</a:t>
            </a:r>
            <a:r>
              <a:rPr lang="en-US" sz="800" dirty="0">
                <a:latin typeface="+mn-lt"/>
              </a:rPr>
              <a:t>;</a:t>
            </a:r>
            <a:r>
              <a:rPr lang="en-US" sz="800" dirty="0" smtClean="0">
                <a:latin typeface="+mn-lt"/>
              </a:rPr>
              <a:t> </a:t>
            </a:r>
            <a:r>
              <a:rPr lang="en-US" sz="800" dirty="0">
                <a:latin typeface="+mn-lt"/>
              </a:rPr>
              <a:t>1.2% annualised </a:t>
            </a:r>
            <a:r>
              <a:rPr lang="en-US" sz="800" dirty="0" smtClean="0">
                <a:latin typeface="+mn-lt"/>
              </a:rPr>
              <a:t>CVA</a:t>
            </a:r>
            <a:endParaRPr lang="en-US" sz="800" dirty="0">
              <a:latin typeface="+mn-lt"/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6233160" y="1923620"/>
            <a:ext cx="2529840" cy="975360"/>
          </a:xfrm>
          <a:prstGeom prst="wedgeRectCallout">
            <a:avLst>
              <a:gd name="adj1" fmla="val -59071"/>
              <a:gd name="adj2" fmla="val 48787"/>
            </a:avLst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63500" rIns="63500" bIns="6350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000" dirty="0" smtClean="0">
                <a:solidFill>
                  <a:srgbClr val="000000"/>
                </a:solidFill>
                <a:latin typeface="Arial"/>
                <a:sym typeface="Arial"/>
              </a:rPr>
              <a:t>A central counterparty model may result in significant multilateral netting benefits for portfolios of trades</a:t>
            </a:r>
            <a:r>
              <a:rPr lang="en-US" sz="1000" baseline="30000" dirty="0" smtClean="0">
                <a:solidFill>
                  <a:srgbClr val="000000"/>
                </a:solidFill>
                <a:latin typeface="Arial"/>
                <a:sym typeface="Arial"/>
              </a:rPr>
              <a:t>1</a:t>
            </a:r>
            <a:endParaRPr lang="en-US" sz="1000" dirty="0" smtClean="0">
              <a:solidFill>
                <a:srgbClr val="000000"/>
              </a:solidFill>
              <a:latin typeface="Arial"/>
              <a:sym typeface="Arial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000" dirty="0" smtClean="0">
                <a:solidFill>
                  <a:srgbClr val="000000"/>
                </a:solidFill>
                <a:latin typeface="Arial"/>
                <a:sym typeface="Arial"/>
              </a:rPr>
              <a:t>Risk exposure reduced and capital requirements lowered</a:t>
            </a:r>
            <a:endParaRPr lang="en-US" sz="1000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Arial"/>
              <a:sym typeface="Arial"/>
            </a:endParaRPr>
          </a:p>
        </p:txBody>
      </p:sp>
      <p:sp>
        <p:nvSpPr>
          <p:cNvPr id="10" name="Text Box 75"/>
          <p:cNvSpPr txBox="1">
            <a:spLocks noChangeArrowheads="1"/>
          </p:cNvSpPr>
          <p:nvPr/>
        </p:nvSpPr>
        <p:spPr bwMode="gray">
          <a:xfrm>
            <a:off x="469900" y="183622"/>
            <a:ext cx="19524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Drilldown: Mixed FX portfolio</a:t>
            </a:r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88449" y="1256450"/>
            <a:ext cx="3321504" cy="2743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000" b="1" dirty="0">
                <a:solidFill>
                  <a:schemeClr val="accent1"/>
                </a:solidFill>
                <a:latin typeface="+mn-lt"/>
              </a:rPr>
              <a:t>Annualized </a:t>
            </a:r>
            <a:r>
              <a:rPr lang="en-US" sz="1000" b="1" dirty="0" smtClean="0">
                <a:solidFill>
                  <a:schemeClr val="accent1"/>
                </a:solidFill>
                <a:latin typeface="+mn-lt"/>
              </a:rPr>
              <a:t>cost  of €10 </a:t>
            </a:r>
            <a:r>
              <a:rPr lang="en-US" sz="1000" b="1" dirty="0" err="1" smtClean="0">
                <a:solidFill>
                  <a:schemeClr val="accent1"/>
                </a:solidFill>
                <a:latin typeface="+mn-lt"/>
              </a:rPr>
              <a:t>BN</a:t>
            </a:r>
            <a:r>
              <a:rPr lang="en-US" sz="1000" b="1" dirty="0" smtClean="0">
                <a:solidFill>
                  <a:schemeClr val="accent1"/>
                </a:solidFill>
                <a:latin typeface="+mn-lt"/>
              </a:rPr>
              <a:t> notional</a:t>
            </a:r>
          </a:p>
          <a:p>
            <a:r>
              <a:rPr lang="en-US" sz="1000" dirty="0" smtClean="0">
                <a:solidFill>
                  <a:schemeClr val="accent1"/>
                </a:solidFill>
                <a:latin typeface="+mn-lt"/>
              </a:rPr>
              <a:t>€ MM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6233160" y="3010740"/>
            <a:ext cx="2529840" cy="670560"/>
          </a:xfrm>
          <a:prstGeom prst="wedgeRectCallout">
            <a:avLst>
              <a:gd name="adj1" fmla="val -58268"/>
              <a:gd name="adj2" fmla="val 46514"/>
            </a:avLst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63500" rIns="63500" bIns="6350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000" dirty="0" smtClean="0">
                <a:solidFill>
                  <a:srgbClr val="000000"/>
                </a:solidFill>
                <a:latin typeface="Arial"/>
                <a:sym typeface="Arial"/>
              </a:rPr>
              <a:t>Multilateral netting results in lower initial margin requirements</a:t>
            </a:r>
            <a:endParaRPr lang="en-US" sz="1000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Arial"/>
              <a:sym typeface="Arial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6233160" y="3783845"/>
            <a:ext cx="2529840" cy="1325881"/>
          </a:xfrm>
          <a:prstGeom prst="wedgeRectCallout">
            <a:avLst>
              <a:gd name="adj1" fmla="val -60226"/>
              <a:gd name="adj2" fmla="val 29431"/>
            </a:avLst>
          </a:prstGeom>
          <a:solidFill>
            <a:srgbClr val="FFFFFF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3500" tIns="63500" rIns="63500" bIns="6350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000" dirty="0" smtClean="0">
                <a:solidFill>
                  <a:srgbClr val="000000"/>
                </a:solidFill>
                <a:latin typeface="Arial"/>
                <a:sym typeface="Arial"/>
              </a:rPr>
              <a:t>Benefits of using counterparty highlighted when considering a trading portfolio rather than a single directional trade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1000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sym typeface="Arial"/>
              </a:rPr>
              <a:t>Cost benefits clearest for ETD model where initial margin requirements and therefore funding costs are decreased</a:t>
            </a:r>
            <a:endParaRPr lang="en-US" sz="1000" strike="noStrike" cap="none" normalizeH="0" dirty="0">
              <a:ln>
                <a:noFill/>
              </a:ln>
              <a:solidFill>
                <a:srgbClr val="000000"/>
              </a:solidFill>
              <a:effectLst/>
              <a:latin typeface="Arial"/>
              <a:sym typeface="Arial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233160" y="1247983"/>
            <a:ext cx="2768600" cy="27432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000" b="1" dirty="0" smtClean="0">
                <a:solidFill>
                  <a:schemeClr val="accent1"/>
                </a:solidFill>
                <a:latin typeface="+mn-lt"/>
              </a:rPr>
              <a:t>Perspectives</a:t>
            </a:r>
            <a:endParaRPr lang="en-US" sz="1000" dirty="0" smtClean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4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05800" cy="685800"/>
          </a:xfrm>
        </p:spPr>
        <p:txBody>
          <a:bodyPr/>
          <a:lstStyle/>
          <a:p>
            <a:r>
              <a:rPr lang="en-GB" dirty="0" smtClean="0"/>
              <a:t>CME Europe Ltd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05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Launched April 2014</a:t>
            </a:r>
            <a:endParaRPr lang="en-GB" sz="1600" b="0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London-based, </a:t>
            </a:r>
            <a:r>
              <a:rPr lang="en-GB" sz="1600" b="0" dirty="0" smtClean="0"/>
              <a:t>FCA supervised RIE positioning </a:t>
            </a:r>
            <a:r>
              <a:rPr lang="en-GB" sz="1600" b="0" dirty="0"/>
              <a:t>it in Europe’s most important financial centre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W</a:t>
            </a:r>
            <a:r>
              <a:rPr lang="en-GB" dirty="0" smtClean="0"/>
              <a:t>holly </a:t>
            </a:r>
            <a:r>
              <a:rPr lang="en-GB" dirty="0"/>
              <a:t>owned subsidiary of CME Group </a:t>
            </a:r>
            <a:r>
              <a:rPr lang="en-GB" sz="1600" b="0" dirty="0" smtClean="0"/>
              <a:t>with a dedicated Board </a:t>
            </a:r>
            <a:r>
              <a:rPr lang="en-GB" sz="1600" b="0" dirty="0"/>
              <a:t>of Directors and Management Team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Initially launching </a:t>
            </a:r>
            <a:r>
              <a:rPr lang="en-GB" dirty="0"/>
              <a:t>with </a:t>
            </a:r>
            <a:r>
              <a:rPr lang="en-GB" dirty="0" smtClean="0"/>
              <a:t>30 </a:t>
            </a:r>
            <a:r>
              <a:rPr lang="en-GB" dirty="0"/>
              <a:t>FX </a:t>
            </a:r>
            <a:r>
              <a:rPr lang="en-GB" dirty="0" smtClean="0"/>
              <a:t>futures including </a:t>
            </a:r>
            <a:r>
              <a:rPr lang="en-GB" sz="2400" dirty="0" smtClean="0">
                <a:solidFill>
                  <a:srgbClr val="FF0000"/>
                </a:solidFill>
              </a:rPr>
              <a:t>USD/RUB</a:t>
            </a:r>
            <a:r>
              <a:rPr lang="en-GB" dirty="0" smtClean="0"/>
              <a:t> </a:t>
            </a:r>
            <a:r>
              <a:rPr lang="en-GB" sz="1600" b="0" dirty="0" smtClean="0"/>
              <a:t>and will become </a:t>
            </a:r>
            <a:r>
              <a:rPr lang="en-GB" sz="1600" b="0" dirty="0"/>
              <a:t>a multi-asset class exchange </a:t>
            </a:r>
            <a:r>
              <a:rPr lang="en-GB" sz="1600" b="0" dirty="0" smtClean="0"/>
              <a:t>phased in over time</a:t>
            </a:r>
            <a:endParaRPr lang="en-GB" sz="1600" b="0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Guided by the strategic imperatives of efficiency &amp; simplicity</a:t>
            </a:r>
          </a:p>
          <a:p>
            <a:pPr lvl="2">
              <a:buFont typeface="Arial" pitchFamily="34" charset="0"/>
              <a:buChar char="•"/>
            </a:pPr>
            <a:r>
              <a:rPr lang="en-GB" sz="1600" dirty="0" smtClean="0"/>
              <a:t>U</a:t>
            </a:r>
            <a:r>
              <a:rPr lang="en-GB" sz="1600" b="0" dirty="0" smtClean="0"/>
              <a:t>sing CME </a:t>
            </a:r>
            <a:r>
              <a:rPr lang="en-GB" sz="1600" b="0" dirty="0"/>
              <a:t>Globex, the world’s leading electronic trading </a:t>
            </a:r>
            <a:r>
              <a:rPr lang="en-GB" sz="1600" b="0" dirty="0" smtClean="0"/>
              <a:t>system, as its trading platform</a:t>
            </a:r>
          </a:p>
          <a:p>
            <a:pPr lvl="2">
              <a:buFont typeface="Arial" pitchFamily="34" charset="0"/>
              <a:buChar char="•"/>
            </a:pPr>
            <a:r>
              <a:rPr lang="en-GB" sz="1600" b="0" dirty="0" smtClean="0"/>
              <a:t>CME ClearPort will be used to enter block &amp; EFP trades, amongst others, to bring them under the rules of the exchange and for clearing</a:t>
            </a:r>
          </a:p>
          <a:p>
            <a:pPr lvl="2">
              <a:buFont typeface="Arial" pitchFamily="34" charset="0"/>
              <a:buChar char="•"/>
            </a:pPr>
            <a:r>
              <a:rPr lang="en-GB" sz="1600" b="0" dirty="0" smtClean="0"/>
              <a:t>Clearing </a:t>
            </a:r>
            <a:r>
              <a:rPr lang="en-GB" sz="1600" b="0" dirty="0"/>
              <a:t>services </a:t>
            </a:r>
            <a:r>
              <a:rPr lang="en-GB" sz="1600" dirty="0" smtClean="0"/>
              <a:t>are </a:t>
            </a:r>
            <a:r>
              <a:rPr lang="en-GB" sz="1600" b="0" dirty="0" smtClean="0"/>
              <a:t>provided </a:t>
            </a:r>
            <a:r>
              <a:rPr lang="en-GB" sz="1600" b="0" dirty="0"/>
              <a:t>by CME Clearing Europe, </a:t>
            </a:r>
            <a:r>
              <a:rPr lang="en-GB" sz="1600" b="0" dirty="0" smtClean="0"/>
              <a:t>a Bank of England recognised and supervised </a:t>
            </a:r>
            <a:r>
              <a:rPr lang="en-GB" sz="1600" b="0" dirty="0"/>
              <a:t>London-based clearing </a:t>
            </a:r>
            <a:r>
              <a:rPr lang="en-GB" sz="1600" b="0" dirty="0" smtClean="0"/>
              <a:t>house</a:t>
            </a:r>
          </a:p>
          <a:p>
            <a:pPr>
              <a:buFont typeface="Arial" pitchFamily="34" charset="0"/>
              <a:buChar char="•"/>
            </a:pPr>
            <a:endParaRPr lang="en-GB" b="0" dirty="0" smtClean="0"/>
          </a:p>
          <a:p>
            <a:pPr marL="0" indent="0">
              <a:buNone/>
            </a:pPr>
            <a:endParaRPr lang="en-GB" b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45E374-B5CF-6E43-99BF-FF6CE3781763}" type="slidenum">
              <a:rPr lang="en-US" smtClean="0"/>
              <a:pPr>
                <a:defRPr/>
              </a:pPr>
              <a:t>6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Will Patrick – CME 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fxteam@cmegroup.com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EGROUPTHEME">
  <a:themeElements>
    <a:clrScheme name="">
      <a:dk1>
        <a:srgbClr val="143C64"/>
      </a:dk1>
      <a:lt1>
        <a:srgbClr val="FFFFFF"/>
      </a:lt1>
      <a:dk2>
        <a:srgbClr val="0A6EBE"/>
      </a:dk2>
      <a:lt2>
        <a:srgbClr val="164881"/>
      </a:lt2>
      <a:accent1>
        <a:srgbClr val="41AFE3"/>
      </a:accent1>
      <a:accent2>
        <a:srgbClr val="B5D7E6"/>
      </a:accent2>
      <a:accent3>
        <a:srgbClr val="FFFFFF"/>
      </a:accent3>
      <a:accent4>
        <a:srgbClr val="0F3254"/>
      </a:accent4>
      <a:accent5>
        <a:srgbClr val="B0D4EF"/>
      </a:accent5>
      <a:accent6>
        <a:srgbClr val="A4C3D0"/>
      </a:accent6>
      <a:hlink>
        <a:srgbClr val="82827D"/>
      </a:hlink>
      <a:folHlink>
        <a:srgbClr val="64645F"/>
      </a:folHlink>
    </a:clrScheme>
    <a:fontScheme name="CME_presentation_template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/>
            <a:cs typeface="ヒラギノ角ゴ Pro W3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/>
            <a:cs typeface="ヒラギノ角ゴ Pro W3"/>
          </a:defRPr>
        </a:defPPr>
      </a:lstStyle>
    </a:lnDef>
  </a:objectDefaults>
  <a:extraClrSchemeLst>
    <a:extraClrScheme>
      <a:clrScheme name="CME_presentation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E_presentation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E_presentation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E_presentation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E_presentation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E_presentation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E_presentation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E_presentation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E_presentation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E_presentation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E_presentation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E_presentation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E_presentation_template 13">
        <a:dk1>
          <a:srgbClr val="1E2850"/>
        </a:dk1>
        <a:lt1>
          <a:srgbClr val="FFFFFF"/>
        </a:lt1>
        <a:dk2>
          <a:srgbClr val="1378BE"/>
        </a:dk2>
        <a:lt2>
          <a:srgbClr val="164881"/>
        </a:lt2>
        <a:accent1>
          <a:srgbClr val="57BEEB"/>
        </a:accent1>
        <a:accent2>
          <a:srgbClr val="B5D7E6"/>
        </a:accent2>
        <a:accent3>
          <a:srgbClr val="FFFFFF"/>
        </a:accent3>
        <a:accent4>
          <a:srgbClr val="182143"/>
        </a:accent4>
        <a:accent5>
          <a:srgbClr val="B4DBF3"/>
        </a:accent5>
        <a:accent6>
          <a:srgbClr val="A4C3D0"/>
        </a:accent6>
        <a:hlink>
          <a:srgbClr val="82827D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CMEGROUPTHEME</Template>
  <TotalTime>8754</TotalTime>
  <Words>761</Words>
  <Application>Microsoft Office PowerPoint</Application>
  <PresentationFormat>On-screen Show (4:3)</PresentationFormat>
  <Paragraphs>204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CMEGROUPTHEME</vt:lpstr>
      <vt:lpstr> ACI Russia General Assembly 29 May 2014  CME GROUP – FX Futures</vt:lpstr>
      <vt:lpstr>PowerPoint Presentation</vt:lpstr>
      <vt:lpstr>PowerPoint Presentation</vt:lpstr>
      <vt:lpstr>PowerPoint Presentation</vt:lpstr>
      <vt:lpstr>PowerPoint Presentation</vt:lpstr>
      <vt:lpstr>CME Europe Ltd</vt:lpstr>
      <vt:lpstr>  fxteam@cmegroup.com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Trading System (RTS)   ORC [Date] Presentation</dc:title>
  <dc:creator>Patrick, Will</dc:creator>
  <cp:lastModifiedBy>Corrigan, Daniel</cp:lastModifiedBy>
  <cp:revision>564</cp:revision>
  <dcterms:created xsi:type="dcterms:W3CDTF">2006-08-16T00:00:00Z</dcterms:created>
  <dcterms:modified xsi:type="dcterms:W3CDTF">2014-05-23T15:42:58Z</dcterms:modified>
</cp:coreProperties>
</file>