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317" r:id="rId3"/>
    <p:sldId id="328" r:id="rId4"/>
    <p:sldId id="329" r:id="rId5"/>
    <p:sldId id="330" r:id="rId6"/>
    <p:sldId id="331" r:id="rId7"/>
    <p:sldId id="332" r:id="rId8"/>
    <p:sldId id="327" r:id="rId9"/>
    <p:sldId id="315" r:id="rId10"/>
    <p:sldId id="333" r:id="rId11"/>
    <p:sldId id="335" r:id="rId12"/>
    <p:sldId id="336" r:id="rId13"/>
    <p:sldId id="314" r:id="rId14"/>
    <p:sldId id="337" r:id="rId15"/>
    <p:sldId id="311" r:id="rId16"/>
    <p:sldId id="338" r:id="rId17"/>
    <p:sldId id="339" r:id="rId18"/>
    <p:sldId id="340" r:id="rId19"/>
    <p:sldId id="341" r:id="rId20"/>
    <p:sldId id="342" r:id="rId21"/>
    <p:sldId id="343" r:id="rId22"/>
    <p:sldId id="283" r:id="rId23"/>
  </p:sldIdLst>
  <p:sldSz cx="9144000" cy="6858000" type="screen4x3"/>
  <p:notesSz cx="6797675" cy="987425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ladimir Kulipanov" initials="" lastIdx="7" clrIdx="0"/>
  <p:cmAuthor id="1" name="Vladimir Kulipanov" initials="KVP"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3300"/>
    <a:srgbClr val="0000FF"/>
    <a:srgbClr val="FF9B9B"/>
    <a:srgbClr val="CC6600"/>
    <a:srgbClr val="FF9900"/>
    <a:srgbClr val="B2B2B2"/>
    <a:srgbClr val="33CCCC"/>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20334" autoAdjust="0"/>
    <p:restoredTop sz="94709" autoAdjust="0"/>
  </p:normalViewPr>
  <p:slideViewPr>
    <p:cSldViewPr>
      <p:cViewPr varScale="1">
        <p:scale>
          <a:sx n="66" d="100"/>
          <a:sy n="66" d="100"/>
        </p:scale>
        <p:origin x="-40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Office_Excel3.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autoTitleDeleted val="1"/>
    <c:plotArea>
      <c:layout>
        <c:manualLayout>
          <c:layoutTarget val="inner"/>
          <c:xMode val="edge"/>
          <c:yMode val="edge"/>
          <c:x val="3.3742331288343592E-2"/>
          <c:y val="2.1317829457364372E-2"/>
          <c:w val="0.94478527607362028"/>
          <c:h val="0.78294573643410981"/>
        </c:manualLayout>
      </c:layout>
      <c:barChart>
        <c:barDir val="col"/>
        <c:grouping val="clustered"/>
        <c:ser>
          <c:idx val="0"/>
          <c:order val="0"/>
          <c:tx>
            <c:strRef>
              <c:f>ТаблицаДиаграмм!$A$8</c:f>
              <c:strCache>
                <c:ptCount val="1"/>
                <c:pt idx="0">
                  <c:v>SSP</c:v>
                </c:pt>
              </c:strCache>
            </c:strRef>
          </c:tx>
          <c:spPr>
            <a:solidFill>
              <a:srgbClr val="00FF00"/>
            </a:solidFill>
            <a:ln w="12390">
              <a:solidFill>
                <a:srgbClr val="000000"/>
              </a:solidFill>
              <a:prstDash val="solid"/>
            </a:ln>
          </c:spPr>
          <c:dLbls>
            <c:spPr>
              <a:noFill/>
              <a:ln w="24780">
                <a:noFill/>
              </a:ln>
            </c:spPr>
            <c:txPr>
              <a:bodyPr rot="-5400000" vert="horz"/>
              <a:lstStyle/>
              <a:p>
                <a:pPr algn="ctr">
                  <a:defRPr sz="854" b="1" i="0" u="none" strike="noStrike" baseline="0">
                    <a:solidFill>
                      <a:srgbClr val="000000"/>
                    </a:solidFill>
                    <a:latin typeface="Arial Narrow"/>
                    <a:ea typeface="Arial Narrow"/>
                    <a:cs typeface="Arial Narrow"/>
                  </a:defRPr>
                </a:pPr>
                <a:endParaRPr lang="ru-RU"/>
              </a:p>
            </c:txPr>
            <c:dLblPos val="outEnd"/>
            <c:showVal val="1"/>
          </c:dLbls>
          <c:cat>
            <c:strRef>
              <c:f>ТаблицаДиаграмм!$B$7:$N$7</c:f>
              <c:strCache>
                <c:ptCount val="13"/>
                <c:pt idx="0">
                  <c:v>Apr 01, 09</c:v>
                </c:pt>
                <c:pt idx="1">
                  <c:v>May 01, 09</c:v>
                </c:pt>
                <c:pt idx="2">
                  <c:v>June 01, 09</c:v>
                </c:pt>
                <c:pt idx="3">
                  <c:v>Jul 01, 09</c:v>
                </c:pt>
                <c:pt idx="4">
                  <c:v>Aug 01, 09</c:v>
                </c:pt>
                <c:pt idx="5">
                  <c:v>Sep 01, 09</c:v>
                </c:pt>
                <c:pt idx="6">
                  <c:v>Oct 01, 09</c:v>
                </c:pt>
                <c:pt idx="7">
                  <c:v>Nov 01, 09</c:v>
                </c:pt>
                <c:pt idx="8">
                  <c:v>Dec 01, 09</c:v>
                </c:pt>
                <c:pt idx="9">
                  <c:v>Jan 01, 10</c:v>
                </c:pt>
                <c:pt idx="10">
                  <c:v>Feb 01, 10</c:v>
                </c:pt>
                <c:pt idx="11">
                  <c:v>Mar 01, 10</c:v>
                </c:pt>
                <c:pt idx="12">
                  <c:v>Apr 01, 10</c:v>
                </c:pt>
              </c:strCache>
            </c:strRef>
          </c:cat>
          <c:val>
            <c:numRef>
              <c:f>ТаблицаДиаграмм!$B$8:$N$8</c:f>
              <c:numCache>
                <c:formatCode>General</c:formatCode>
                <c:ptCount val="13"/>
                <c:pt idx="0">
                  <c:v>196</c:v>
                </c:pt>
                <c:pt idx="1">
                  <c:v>198</c:v>
                </c:pt>
                <c:pt idx="2">
                  <c:v>198</c:v>
                </c:pt>
                <c:pt idx="3">
                  <c:v>199</c:v>
                </c:pt>
                <c:pt idx="4">
                  <c:v>200</c:v>
                </c:pt>
                <c:pt idx="5">
                  <c:v>201</c:v>
                </c:pt>
                <c:pt idx="6">
                  <c:v>203</c:v>
                </c:pt>
                <c:pt idx="7">
                  <c:v>203</c:v>
                </c:pt>
                <c:pt idx="8">
                  <c:v>204</c:v>
                </c:pt>
                <c:pt idx="9">
                  <c:v>205</c:v>
                </c:pt>
                <c:pt idx="10">
                  <c:v>205</c:v>
                </c:pt>
                <c:pt idx="11">
                  <c:v>205</c:v>
                </c:pt>
                <c:pt idx="12">
                  <c:v>207</c:v>
                </c:pt>
              </c:numCache>
            </c:numRef>
          </c:val>
        </c:ser>
        <c:ser>
          <c:idx val="1"/>
          <c:order val="1"/>
          <c:tx>
            <c:strRef>
              <c:f>ТаблицаДиаграмм!$A$9</c:f>
              <c:strCache>
                <c:ptCount val="1"/>
                <c:pt idx="0">
                  <c:v>DSP</c:v>
                </c:pt>
              </c:strCache>
            </c:strRef>
          </c:tx>
          <c:spPr>
            <a:solidFill>
              <a:srgbClr val="FF00FF"/>
            </a:solidFill>
            <a:ln w="12390">
              <a:solidFill>
                <a:srgbClr val="000000"/>
              </a:solidFill>
              <a:prstDash val="solid"/>
            </a:ln>
          </c:spPr>
          <c:dLbls>
            <c:spPr>
              <a:noFill/>
              <a:ln w="24780">
                <a:noFill/>
              </a:ln>
            </c:spPr>
            <c:txPr>
              <a:bodyPr rot="-5400000" vert="horz"/>
              <a:lstStyle/>
              <a:p>
                <a:pPr algn="ctr">
                  <a:defRPr sz="854" b="1" i="0" u="none" strike="noStrike" baseline="0">
                    <a:solidFill>
                      <a:srgbClr val="000000"/>
                    </a:solidFill>
                    <a:latin typeface="Arial Narrow"/>
                    <a:ea typeface="Arial Narrow"/>
                    <a:cs typeface="Arial Narrow"/>
                  </a:defRPr>
                </a:pPr>
                <a:endParaRPr lang="ru-RU"/>
              </a:p>
            </c:txPr>
            <c:dLblPos val="outEnd"/>
            <c:showVal val="1"/>
          </c:dLbls>
          <c:cat>
            <c:strRef>
              <c:f>ТаблицаДиаграмм!$B$7:$N$7</c:f>
              <c:strCache>
                <c:ptCount val="13"/>
                <c:pt idx="0">
                  <c:v>Apr 01, 09</c:v>
                </c:pt>
                <c:pt idx="1">
                  <c:v>May 01, 09</c:v>
                </c:pt>
                <c:pt idx="2">
                  <c:v>June 01, 09</c:v>
                </c:pt>
                <c:pt idx="3">
                  <c:v>Jul 01, 09</c:v>
                </c:pt>
                <c:pt idx="4">
                  <c:v>Aug 01, 09</c:v>
                </c:pt>
                <c:pt idx="5">
                  <c:v>Sep 01, 09</c:v>
                </c:pt>
                <c:pt idx="6">
                  <c:v>Oct 01, 09</c:v>
                </c:pt>
                <c:pt idx="7">
                  <c:v>Nov 01, 09</c:v>
                </c:pt>
                <c:pt idx="8">
                  <c:v>Dec 01, 09</c:v>
                </c:pt>
                <c:pt idx="9">
                  <c:v>Jan 01, 10</c:v>
                </c:pt>
                <c:pt idx="10">
                  <c:v>Feb 01, 10</c:v>
                </c:pt>
                <c:pt idx="11">
                  <c:v>Mar 01, 10</c:v>
                </c:pt>
                <c:pt idx="12">
                  <c:v>Apr 01, 10</c:v>
                </c:pt>
              </c:strCache>
            </c:strRef>
          </c:cat>
          <c:val>
            <c:numRef>
              <c:f>ТаблицаДиаграмм!$B$9:$N$9</c:f>
              <c:numCache>
                <c:formatCode>General</c:formatCode>
                <c:ptCount val="13"/>
                <c:pt idx="0">
                  <c:v>299</c:v>
                </c:pt>
                <c:pt idx="1">
                  <c:v>324</c:v>
                </c:pt>
                <c:pt idx="2">
                  <c:v>345</c:v>
                </c:pt>
                <c:pt idx="3">
                  <c:v>367</c:v>
                </c:pt>
                <c:pt idx="4">
                  <c:v>384</c:v>
                </c:pt>
                <c:pt idx="5">
                  <c:v>397</c:v>
                </c:pt>
                <c:pt idx="6">
                  <c:v>409</c:v>
                </c:pt>
                <c:pt idx="7">
                  <c:v>435</c:v>
                </c:pt>
                <c:pt idx="8">
                  <c:v>447</c:v>
                </c:pt>
                <c:pt idx="9">
                  <c:v>457</c:v>
                </c:pt>
                <c:pt idx="10">
                  <c:v>469</c:v>
                </c:pt>
                <c:pt idx="11">
                  <c:v>484</c:v>
                </c:pt>
                <c:pt idx="12">
                  <c:v>492</c:v>
                </c:pt>
              </c:numCache>
            </c:numRef>
          </c:val>
        </c:ser>
        <c:ser>
          <c:idx val="2"/>
          <c:order val="2"/>
          <c:tx>
            <c:strRef>
              <c:f>ТаблицаДиаграмм!$A$10</c:f>
              <c:strCache>
                <c:ptCount val="1"/>
                <c:pt idx="0">
                  <c:v>ASP</c:v>
                </c:pt>
              </c:strCache>
            </c:strRef>
          </c:tx>
          <c:spPr>
            <a:solidFill>
              <a:srgbClr val="0000FF"/>
            </a:solidFill>
            <a:ln w="12390">
              <a:solidFill>
                <a:srgbClr val="000000"/>
              </a:solidFill>
              <a:prstDash val="solid"/>
            </a:ln>
          </c:spPr>
          <c:dLbls>
            <c:spPr>
              <a:noFill/>
              <a:ln w="24780">
                <a:noFill/>
              </a:ln>
            </c:spPr>
            <c:txPr>
              <a:bodyPr rot="-5400000" vert="horz"/>
              <a:lstStyle/>
              <a:p>
                <a:pPr algn="ctr">
                  <a:defRPr sz="854" b="1" i="0" u="none" strike="noStrike" baseline="0">
                    <a:solidFill>
                      <a:srgbClr val="000000"/>
                    </a:solidFill>
                    <a:latin typeface="Arial Narrow"/>
                    <a:ea typeface="Arial Narrow"/>
                    <a:cs typeface="Arial Narrow"/>
                  </a:defRPr>
                </a:pPr>
                <a:endParaRPr lang="ru-RU"/>
              </a:p>
            </c:txPr>
            <c:dLblPos val="outEnd"/>
            <c:showVal val="1"/>
          </c:dLbls>
          <c:cat>
            <c:strRef>
              <c:f>ТаблицаДиаграмм!$B$7:$N$7</c:f>
              <c:strCache>
                <c:ptCount val="13"/>
                <c:pt idx="0">
                  <c:v>Apr 01, 09</c:v>
                </c:pt>
                <c:pt idx="1">
                  <c:v>May 01, 09</c:v>
                </c:pt>
                <c:pt idx="2">
                  <c:v>June 01, 09</c:v>
                </c:pt>
                <c:pt idx="3">
                  <c:v>Jul 01, 09</c:v>
                </c:pt>
                <c:pt idx="4">
                  <c:v>Aug 01, 09</c:v>
                </c:pt>
                <c:pt idx="5">
                  <c:v>Sep 01, 09</c:v>
                </c:pt>
                <c:pt idx="6">
                  <c:v>Oct 01, 09</c:v>
                </c:pt>
                <c:pt idx="7">
                  <c:v>Nov 01, 09</c:v>
                </c:pt>
                <c:pt idx="8">
                  <c:v>Dec 01, 09</c:v>
                </c:pt>
                <c:pt idx="9">
                  <c:v>Jan 01, 10</c:v>
                </c:pt>
                <c:pt idx="10">
                  <c:v>Feb 01, 10</c:v>
                </c:pt>
                <c:pt idx="11">
                  <c:v>Mar 01, 10</c:v>
                </c:pt>
                <c:pt idx="12">
                  <c:v>Apr 01, 10</c:v>
                </c:pt>
              </c:strCache>
            </c:strRef>
          </c:cat>
          <c:val>
            <c:numRef>
              <c:f>ТаблицаДиаграмм!$B$10:$N$10</c:f>
              <c:numCache>
                <c:formatCode>General</c:formatCode>
                <c:ptCount val="13"/>
                <c:pt idx="0">
                  <c:v>380</c:v>
                </c:pt>
                <c:pt idx="1">
                  <c:v>383</c:v>
                </c:pt>
                <c:pt idx="2">
                  <c:v>392</c:v>
                </c:pt>
                <c:pt idx="3">
                  <c:v>411</c:v>
                </c:pt>
                <c:pt idx="4">
                  <c:v>436</c:v>
                </c:pt>
                <c:pt idx="5">
                  <c:v>459</c:v>
                </c:pt>
                <c:pt idx="6">
                  <c:v>469</c:v>
                </c:pt>
                <c:pt idx="7">
                  <c:v>476</c:v>
                </c:pt>
                <c:pt idx="8">
                  <c:v>490</c:v>
                </c:pt>
                <c:pt idx="9">
                  <c:v>493</c:v>
                </c:pt>
                <c:pt idx="10">
                  <c:v>504</c:v>
                </c:pt>
                <c:pt idx="11">
                  <c:v>509</c:v>
                </c:pt>
                <c:pt idx="12">
                  <c:v>520</c:v>
                </c:pt>
              </c:numCache>
            </c:numRef>
          </c:val>
        </c:ser>
        <c:dLbls>
          <c:showVal val="1"/>
        </c:dLbls>
        <c:axId val="164229504"/>
        <c:axId val="164609024"/>
      </c:barChart>
      <c:catAx>
        <c:axId val="164229504"/>
        <c:scaling>
          <c:orientation val="minMax"/>
        </c:scaling>
        <c:axPos val="b"/>
        <c:numFmt formatCode="General" sourceLinked="1"/>
        <c:tickLblPos val="nextTo"/>
        <c:spPr>
          <a:ln w="3098">
            <a:solidFill>
              <a:srgbClr val="000000"/>
            </a:solidFill>
            <a:prstDash val="solid"/>
          </a:ln>
        </c:spPr>
        <c:txPr>
          <a:bodyPr rot="0" vert="horz"/>
          <a:lstStyle/>
          <a:p>
            <a:pPr>
              <a:defRPr sz="780" b="0" i="0" u="none" strike="noStrike" baseline="0">
                <a:solidFill>
                  <a:srgbClr val="000000"/>
                </a:solidFill>
                <a:latin typeface="Arial Cyr"/>
                <a:ea typeface="Arial Cyr"/>
                <a:cs typeface="Arial Cyr"/>
              </a:defRPr>
            </a:pPr>
            <a:endParaRPr lang="ru-RU"/>
          </a:p>
        </c:txPr>
        <c:crossAx val="164609024"/>
        <c:crosses val="autoZero"/>
        <c:auto val="1"/>
        <c:lblAlgn val="ctr"/>
        <c:lblOffset val="100"/>
        <c:tickLblSkip val="1"/>
        <c:tickMarkSkip val="1"/>
      </c:catAx>
      <c:valAx>
        <c:axId val="164609024"/>
        <c:scaling>
          <c:orientation val="minMax"/>
          <c:max val="600"/>
        </c:scaling>
        <c:axPos val="l"/>
        <c:majorGridlines>
          <c:spPr>
            <a:ln w="3098">
              <a:solidFill>
                <a:srgbClr val="FFFF99"/>
              </a:solidFill>
              <a:prstDash val="solid"/>
            </a:ln>
          </c:spPr>
        </c:majorGridlines>
        <c:numFmt formatCode="General" sourceLinked="1"/>
        <c:tickLblPos val="nextTo"/>
        <c:spPr>
          <a:ln w="3098">
            <a:solidFill>
              <a:srgbClr val="000000"/>
            </a:solidFill>
            <a:prstDash val="solid"/>
          </a:ln>
        </c:spPr>
        <c:txPr>
          <a:bodyPr rot="0" vert="horz"/>
          <a:lstStyle/>
          <a:p>
            <a:pPr>
              <a:defRPr sz="854" b="0" i="0" u="none" strike="noStrike" baseline="0">
                <a:solidFill>
                  <a:srgbClr val="000000"/>
                </a:solidFill>
                <a:latin typeface="Arial Cyr"/>
                <a:ea typeface="Arial Cyr"/>
                <a:cs typeface="Arial Cyr"/>
              </a:defRPr>
            </a:pPr>
            <a:endParaRPr lang="ru-RU"/>
          </a:p>
        </c:txPr>
        <c:crossAx val="164229504"/>
        <c:crosses val="autoZero"/>
        <c:crossBetween val="between"/>
        <c:majorUnit val="100"/>
      </c:valAx>
      <c:spPr>
        <a:noFill/>
        <a:ln w="12390">
          <a:solidFill>
            <a:srgbClr val="808080"/>
          </a:solidFill>
          <a:prstDash val="solid"/>
        </a:ln>
      </c:spPr>
    </c:plotArea>
    <c:legend>
      <c:legendPos val="l"/>
      <c:legendEntry>
        <c:idx val="0"/>
        <c:txPr>
          <a:bodyPr/>
          <a:lstStyle/>
          <a:p>
            <a:pPr>
              <a:defRPr sz="1400"/>
            </a:pPr>
            <a:endParaRPr lang="ru-RU"/>
          </a:p>
        </c:txPr>
      </c:legendEntry>
      <c:legendEntry>
        <c:idx val="1"/>
        <c:txPr>
          <a:bodyPr/>
          <a:lstStyle/>
          <a:p>
            <a:pPr>
              <a:defRPr sz="1400"/>
            </a:pPr>
            <a:endParaRPr lang="ru-RU"/>
          </a:p>
        </c:txPr>
      </c:legendEntry>
      <c:legendEntry>
        <c:idx val="2"/>
        <c:txPr>
          <a:bodyPr/>
          <a:lstStyle/>
          <a:p>
            <a:pPr>
              <a:defRPr sz="1400"/>
            </a:pPr>
            <a:endParaRPr lang="ru-RU"/>
          </a:p>
        </c:txPr>
      </c:legendEntry>
      <c:layout>
        <c:manualLayout>
          <c:xMode val="edge"/>
          <c:yMode val="edge"/>
          <c:x val="7.6388888888888895E-2"/>
          <c:y val="3.9563803475714296E-2"/>
          <c:w val="0.21993197725284341"/>
          <c:h val="0.13809738293947701"/>
        </c:manualLayout>
      </c:layout>
      <c:overlay val="1"/>
    </c:legend>
    <c:plotVisOnly val="1"/>
    <c:dispBlanksAs val="gap"/>
  </c:chart>
  <c:spPr>
    <a:noFill/>
    <a:ln>
      <a:noFill/>
    </a:ln>
  </c:spPr>
  <c:txPr>
    <a:bodyPr/>
    <a:lstStyle/>
    <a:p>
      <a:pPr>
        <a:defRPr sz="854" b="0" i="0" u="none" strike="noStrike" baseline="0">
          <a:solidFill>
            <a:srgbClr val="000000"/>
          </a:solidFill>
          <a:latin typeface="Arial Cyr"/>
          <a:ea typeface="Arial Cyr"/>
          <a:cs typeface="Arial Cyr"/>
        </a:defRPr>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9.6638655462184878E-2"/>
          <c:y val="0.15567282321899728"/>
          <c:w val="0.90196078431372551"/>
          <c:h val="0.59366754617414252"/>
        </c:manualLayout>
      </c:layout>
      <c:barChart>
        <c:barDir val="col"/>
        <c:grouping val="clustered"/>
        <c:ser>
          <c:idx val="0"/>
          <c:order val="0"/>
          <c:tx>
            <c:strRef>
              <c:f>'Таблицы Диаграмм'!$A$11</c:f>
              <c:strCache>
                <c:ptCount val="1"/>
                <c:pt idx="0">
                  <c:v>DSP</c:v>
                </c:pt>
              </c:strCache>
            </c:strRef>
          </c:tx>
          <c:spPr>
            <a:solidFill>
              <a:srgbClr val="FF9B9B"/>
            </a:solidFill>
          </c:spPr>
          <c:cat>
            <c:strRef>
              <c:f>'Таблицы Диаграмм'!$B$10:$N$10</c:f>
              <c:strCache>
                <c:ptCount val="13"/>
                <c:pt idx="0">
                  <c:v>Mar 09</c:v>
                </c:pt>
                <c:pt idx="1">
                  <c:v>Apr 09</c:v>
                </c:pt>
                <c:pt idx="2">
                  <c:v>May 09</c:v>
                </c:pt>
                <c:pt idx="3">
                  <c:v>Jun 09</c:v>
                </c:pt>
                <c:pt idx="4">
                  <c:v>Jul 09</c:v>
                </c:pt>
                <c:pt idx="5">
                  <c:v>Aug 09</c:v>
                </c:pt>
                <c:pt idx="6">
                  <c:v>Sep 09</c:v>
                </c:pt>
                <c:pt idx="7">
                  <c:v>Oct 09</c:v>
                </c:pt>
                <c:pt idx="8">
                  <c:v>Nov 09</c:v>
                </c:pt>
                <c:pt idx="9">
                  <c:v>Dec 09</c:v>
                </c:pt>
                <c:pt idx="10">
                  <c:v>Jan 10</c:v>
                </c:pt>
                <c:pt idx="11">
                  <c:v>Feb 10</c:v>
                </c:pt>
                <c:pt idx="12">
                  <c:v>Mar 10</c:v>
                </c:pt>
              </c:strCache>
            </c:strRef>
          </c:cat>
          <c:val>
            <c:numRef>
              <c:f>'Таблицы Диаграмм'!$B$11:$N$11</c:f>
              <c:numCache>
                <c:formatCode>#,##0.00</c:formatCode>
                <c:ptCount val="13"/>
                <c:pt idx="0">
                  <c:v>3.0390749400000007E-2</c:v>
                </c:pt>
                <c:pt idx="1">
                  <c:v>5.1657471307739997E-2</c:v>
                </c:pt>
                <c:pt idx="2">
                  <c:v>5.4885680186810011E-2</c:v>
                </c:pt>
                <c:pt idx="3">
                  <c:v>0.10620836355</c:v>
                </c:pt>
                <c:pt idx="4">
                  <c:v>3.0229037000000001</c:v>
                </c:pt>
                <c:pt idx="5">
                  <c:v>6.6401556999999976</c:v>
                </c:pt>
                <c:pt idx="6">
                  <c:v>7.0553403799999979</c:v>
                </c:pt>
                <c:pt idx="7">
                  <c:v>6.9958709972215498</c:v>
                </c:pt>
                <c:pt idx="8">
                  <c:v>5.9912268000000015</c:v>
                </c:pt>
                <c:pt idx="9">
                  <c:v>7.027077839999996</c:v>
                </c:pt>
                <c:pt idx="10">
                  <c:v>5.2289760299999974</c:v>
                </c:pt>
                <c:pt idx="11">
                  <c:v>6.2732135366012196</c:v>
                </c:pt>
                <c:pt idx="12">
                  <c:v>7.6193680900000018</c:v>
                </c:pt>
              </c:numCache>
            </c:numRef>
          </c:val>
        </c:ser>
        <c:ser>
          <c:idx val="1"/>
          <c:order val="1"/>
          <c:tx>
            <c:strRef>
              <c:f>'Таблицы Диаграмм'!$A$13</c:f>
              <c:strCache>
                <c:ptCount val="1"/>
                <c:pt idx="0">
                  <c:v>SSP</c:v>
                </c:pt>
              </c:strCache>
            </c:strRef>
          </c:tx>
          <c:spPr>
            <a:solidFill>
              <a:srgbClr val="0000FF"/>
            </a:solidFill>
          </c:spPr>
          <c:cat>
            <c:strRef>
              <c:f>'Таблицы Диаграмм'!$B$10:$N$10</c:f>
              <c:strCache>
                <c:ptCount val="13"/>
                <c:pt idx="0">
                  <c:v>Mar 09</c:v>
                </c:pt>
                <c:pt idx="1">
                  <c:v>Apr 09</c:v>
                </c:pt>
                <c:pt idx="2">
                  <c:v>May 09</c:v>
                </c:pt>
                <c:pt idx="3">
                  <c:v>Jun 09</c:v>
                </c:pt>
                <c:pt idx="4">
                  <c:v>Jul 09</c:v>
                </c:pt>
                <c:pt idx="5">
                  <c:v>Aug 09</c:v>
                </c:pt>
                <c:pt idx="6">
                  <c:v>Sep 09</c:v>
                </c:pt>
                <c:pt idx="7">
                  <c:v>Oct 09</c:v>
                </c:pt>
                <c:pt idx="8">
                  <c:v>Nov 09</c:v>
                </c:pt>
                <c:pt idx="9">
                  <c:v>Dec 09</c:v>
                </c:pt>
                <c:pt idx="10">
                  <c:v>Jan 10</c:v>
                </c:pt>
                <c:pt idx="11">
                  <c:v>Feb 10</c:v>
                </c:pt>
                <c:pt idx="12">
                  <c:v>Mar 10</c:v>
                </c:pt>
              </c:strCache>
            </c:strRef>
          </c:cat>
          <c:val>
            <c:numRef>
              <c:f>'Таблицы Диаграмм'!$B$13:$N$13</c:f>
              <c:numCache>
                <c:formatCode>#,##0.00</c:formatCode>
                <c:ptCount val="13"/>
                <c:pt idx="0">
                  <c:v>0</c:v>
                </c:pt>
                <c:pt idx="1">
                  <c:v>3.1585242069468911</c:v>
                </c:pt>
                <c:pt idx="2">
                  <c:v>6.1769773140665398</c:v>
                </c:pt>
                <c:pt idx="3">
                  <c:v>6.5683923752300002</c:v>
                </c:pt>
                <c:pt idx="4">
                  <c:v>7.2366059969999998</c:v>
                </c:pt>
                <c:pt idx="5">
                  <c:v>6.2095890599999981</c:v>
                </c:pt>
                <c:pt idx="6">
                  <c:v>6.7204781999999996</c:v>
                </c:pt>
                <c:pt idx="7">
                  <c:v>7.1130049495242975</c:v>
                </c:pt>
                <c:pt idx="8">
                  <c:v>6.2785894799999982</c:v>
                </c:pt>
                <c:pt idx="9">
                  <c:v>6.6665001699999964</c:v>
                </c:pt>
                <c:pt idx="10">
                  <c:v>4.56616132</c:v>
                </c:pt>
                <c:pt idx="11">
                  <c:v>5.9189667933043024</c:v>
                </c:pt>
                <c:pt idx="12">
                  <c:v>7.0773283400000002</c:v>
                </c:pt>
              </c:numCache>
            </c:numRef>
          </c:val>
        </c:ser>
        <c:ser>
          <c:idx val="2"/>
          <c:order val="2"/>
          <c:tx>
            <c:strRef>
              <c:f>'Таблицы Диаграмм'!$A$12</c:f>
              <c:strCache>
                <c:ptCount val="1"/>
                <c:pt idx="0">
                  <c:v>ASP</c:v>
                </c:pt>
              </c:strCache>
            </c:strRef>
          </c:tx>
          <c:spPr>
            <a:solidFill>
              <a:srgbClr val="00B050"/>
            </a:solidFill>
          </c:spPr>
          <c:cat>
            <c:strRef>
              <c:f>'Таблицы Диаграмм'!$B$10:$N$10</c:f>
              <c:strCache>
                <c:ptCount val="13"/>
                <c:pt idx="0">
                  <c:v>Mar 09</c:v>
                </c:pt>
                <c:pt idx="1">
                  <c:v>Apr 09</c:v>
                </c:pt>
                <c:pt idx="2">
                  <c:v>May 09</c:v>
                </c:pt>
                <c:pt idx="3">
                  <c:v>Jun 09</c:v>
                </c:pt>
                <c:pt idx="4">
                  <c:v>Jul 09</c:v>
                </c:pt>
                <c:pt idx="5">
                  <c:v>Aug 09</c:v>
                </c:pt>
                <c:pt idx="6">
                  <c:v>Sep 09</c:v>
                </c:pt>
                <c:pt idx="7">
                  <c:v>Oct 09</c:v>
                </c:pt>
                <c:pt idx="8">
                  <c:v>Nov 09</c:v>
                </c:pt>
                <c:pt idx="9">
                  <c:v>Dec 09</c:v>
                </c:pt>
                <c:pt idx="10">
                  <c:v>Jan 10</c:v>
                </c:pt>
                <c:pt idx="11">
                  <c:v>Feb 10</c:v>
                </c:pt>
                <c:pt idx="12">
                  <c:v>Mar 10</c:v>
                </c:pt>
              </c:strCache>
            </c:strRef>
          </c:cat>
          <c:val>
            <c:numRef>
              <c:f>'Таблицы Диаграмм'!$B$12:$N$12</c:f>
              <c:numCache>
                <c:formatCode>#,##0.00</c:formatCode>
                <c:ptCount val="13"/>
                <c:pt idx="0">
                  <c:v>0.75372994140000038</c:v>
                </c:pt>
                <c:pt idx="1">
                  <c:v>0.91835836335892973</c:v>
                </c:pt>
                <c:pt idx="2">
                  <c:v>0.83398730358205997</c:v>
                </c:pt>
                <c:pt idx="3">
                  <c:v>1.01082602896</c:v>
                </c:pt>
                <c:pt idx="4">
                  <c:v>1.06463387045</c:v>
                </c:pt>
                <c:pt idx="5">
                  <c:v>1.0073440699999998</c:v>
                </c:pt>
                <c:pt idx="6">
                  <c:v>1.2015603299999995</c:v>
                </c:pt>
                <c:pt idx="7">
                  <c:v>1.1448771842646801</c:v>
                </c:pt>
                <c:pt idx="8">
                  <c:v>1.2775717999999996</c:v>
                </c:pt>
                <c:pt idx="9">
                  <c:v>3.051426339999999</c:v>
                </c:pt>
                <c:pt idx="10">
                  <c:v>2.3000703899999997</c:v>
                </c:pt>
                <c:pt idx="11">
                  <c:v>2.2398444940502484</c:v>
                </c:pt>
                <c:pt idx="12">
                  <c:v>2.96992886</c:v>
                </c:pt>
              </c:numCache>
            </c:numRef>
          </c:val>
        </c:ser>
        <c:axId val="180910720"/>
        <c:axId val="180913664"/>
      </c:barChart>
      <c:catAx>
        <c:axId val="180910720"/>
        <c:scaling>
          <c:orientation val="minMax"/>
        </c:scaling>
        <c:axPos val="b"/>
        <c:numFmt formatCode="@" sourceLinked="1"/>
        <c:tickLblPos val="nextTo"/>
        <c:txPr>
          <a:bodyPr rot="-2700000" vert="horz"/>
          <a:lstStyle/>
          <a:p>
            <a:pPr>
              <a:defRPr/>
            </a:pPr>
            <a:endParaRPr lang="ru-RU"/>
          </a:p>
        </c:txPr>
        <c:crossAx val="180913664"/>
        <c:crossesAt val="0"/>
        <c:auto val="1"/>
        <c:lblAlgn val="ctr"/>
        <c:lblOffset val="100"/>
        <c:tickLblSkip val="1"/>
        <c:tickMarkSkip val="1"/>
      </c:catAx>
      <c:valAx>
        <c:axId val="180913664"/>
        <c:scaling>
          <c:orientation val="minMax"/>
        </c:scaling>
        <c:axPos val="l"/>
        <c:majorGridlines/>
        <c:title>
          <c:tx>
            <c:rich>
              <a:bodyPr/>
              <a:lstStyle/>
              <a:p>
                <a:pPr>
                  <a:defRPr/>
                </a:pPr>
                <a:r>
                  <a:rPr lang="en-US"/>
                  <a:t>Trln   RUR</a:t>
                </a:r>
                <a:endParaRPr lang="ru-RU"/>
              </a:p>
            </c:rich>
          </c:tx>
          <c:layout>
            <c:manualLayout>
              <c:xMode val="edge"/>
              <c:yMode val="edge"/>
              <c:x val="4.1783355205599296E-2"/>
              <c:y val="0.13839346256758431"/>
            </c:manualLayout>
          </c:layout>
        </c:title>
        <c:numFmt formatCode="#,##0" sourceLinked="0"/>
        <c:tickLblPos val="nextTo"/>
        <c:txPr>
          <a:bodyPr rot="0" vert="horz"/>
          <a:lstStyle/>
          <a:p>
            <a:pPr>
              <a:defRPr/>
            </a:pPr>
            <a:endParaRPr lang="ru-RU"/>
          </a:p>
        </c:txPr>
        <c:crossAx val="180910720"/>
        <c:crosses val="autoZero"/>
        <c:crossBetween val="between"/>
      </c:valAx>
    </c:plotArea>
    <c:legend>
      <c:legendPos val="b"/>
      <c:layout>
        <c:manualLayout>
          <c:xMode val="edge"/>
          <c:yMode val="edge"/>
          <c:x val="0.44817927170868366"/>
          <c:y val="0.93139841688654401"/>
          <c:w val="0.21176356080489941"/>
          <c:h val="4.6425979572650655E-2"/>
        </c:manualLayout>
      </c:layout>
    </c:legend>
    <c:plotVisOnly val="1"/>
    <c:dispBlanksAs val="gap"/>
  </c:chart>
  <c:txPr>
    <a:bodyPr/>
    <a:lstStyle/>
    <a:p>
      <a:pPr>
        <a:defRPr sz="14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ru-RU"/>
  <c:chart>
    <c:autoTitleDeleted val="1"/>
    <c:plotArea>
      <c:layout/>
      <c:pieChart>
        <c:varyColors val="1"/>
        <c:ser>
          <c:idx val="0"/>
          <c:order val="0"/>
          <c:tx>
            <c:strRef>
              <c:f>Лист1!$B$1</c:f>
              <c:strCache>
                <c:ptCount val="1"/>
                <c:pt idx="0">
                  <c:v>Столбец1</c:v>
                </c:pt>
              </c:strCache>
            </c:strRef>
          </c:tx>
          <c:explosion val="25"/>
          <c:dPt>
            <c:idx val="0"/>
            <c:spPr>
              <a:solidFill>
                <a:srgbClr val="00B050"/>
              </a:solidFill>
              <a:ln>
                <a:solidFill>
                  <a:srgbClr val="FF3300"/>
                </a:solidFill>
              </a:ln>
            </c:spPr>
          </c:dPt>
          <c:dPt>
            <c:idx val="1"/>
            <c:spPr>
              <a:solidFill>
                <a:srgbClr val="FFC000"/>
              </a:solidFill>
            </c:spPr>
          </c:dPt>
          <c:cat>
            <c:strRef>
              <c:f>Лист1!$A$2:$A$3</c:f>
              <c:strCache>
                <c:ptCount val="2"/>
                <c:pt idx="0">
                  <c:v>Bank of Russia PS except BESP</c:v>
                </c:pt>
                <c:pt idx="1">
                  <c:v>BESP</c:v>
                </c:pt>
              </c:strCache>
            </c:strRef>
          </c:cat>
          <c:val>
            <c:numRef>
              <c:f>Лист1!$B$2:$B$3</c:f>
              <c:numCache>
                <c:formatCode>#,##0</c:formatCode>
                <c:ptCount val="2"/>
                <c:pt idx="0" formatCode="General">
                  <c:v>127033</c:v>
                </c:pt>
                <c:pt idx="1">
                  <c:v>45546</c:v>
                </c:pt>
              </c:numCache>
            </c:numRef>
          </c:val>
        </c:ser>
        <c:firstSliceAng val="0"/>
      </c:pieChart>
    </c:plotArea>
    <c:legend>
      <c:legendPos val="r"/>
      <c:layout/>
    </c:legend>
    <c:plotVisOnly val="1"/>
  </c:chart>
  <c:txPr>
    <a:bodyPr/>
    <a:lstStyle/>
    <a:p>
      <a:pPr>
        <a:defRPr sz="1800"/>
      </a:pPr>
      <a:endParaRPr lang="ru-RU"/>
    </a:p>
  </c:txPr>
  <c:externalData r:id="rId1"/>
  <c:userShapes r:id="rId2"/>
</c:chartSpace>
</file>

<file path=ppt/comments/comment1.xml><?xml version="1.0" encoding="utf-8"?>
<p:cmLst xmlns:a="http://schemas.openxmlformats.org/drawingml/2006/main" xmlns:r="http://schemas.openxmlformats.org/officeDocument/2006/relationships" xmlns:p="http://schemas.openxmlformats.org/presentationml/2006/main">
  <p:cm authorId="1" dt="2008-04-06T14:12:06.419" idx="1">
    <p:pos x="10" y="10"/>
    <p:text>куда вводится запрос на перераспределение ликвидности по направлению из ПСТУ в БЭСП: в ПСТУ или в БЭСП?</p:text>
  </p:cm>
</p:cmLst>
</file>

<file path=ppt/drawings/drawing1.xml><?xml version="1.0" encoding="utf-8"?>
<c:userShapes xmlns:c="http://schemas.openxmlformats.org/drawingml/2006/chart">
  <cdr:relSizeAnchor xmlns:cdr="http://schemas.openxmlformats.org/drawingml/2006/chartDrawing">
    <cdr:from>
      <cdr:x>0.1875</cdr:x>
      <cdr:y>0.24623</cdr:y>
    </cdr:from>
    <cdr:to>
      <cdr:x>0.29861</cdr:x>
      <cdr:y>0.32515</cdr:y>
    </cdr:to>
    <cdr:sp macro="" textlink="">
      <cdr:nvSpPr>
        <cdr:cNvPr id="2" name="TextBox 1"/>
        <cdr:cNvSpPr txBox="1"/>
      </cdr:nvSpPr>
      <cdr:spPr>
        <a:xfrm xmlns:a="http://schemas.openxmlformats.org/drawingml/2006/main">
          <a:off x="1543032" y="1114420"/>
          <a:ext cx="914400" cy="35719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800" b="1" dirty="0" smtClean="0"/>
            <a:t>26,4%</a:t>
          </a:r>
        </a:p>
      </cdr:txBody>
    </cdr:sp>
  </cdr:relSizeAnchor>
  <cdr:relSizeAnchor xmlns:cdr="http://schemas.openxmlformats.org/drawingml/2006/chartDrawing">
    <cdr:from>
      <cdr:x>0.43056</cdr:x>
      <cdr:y>0.59348</cdr:y>
    </cdr:from>
    <cdr:to>
      <cdr:x>0.54167</cdr:x>
      <cdr:y>0.6724</cdr:y>
    </cdr:to>
    <cdr:sp macro="" textlink="">
      <cdr:nvSpPr>
        <cdr:cNvPr id="3" name="TextBox 2"/>
        <cdr:cNvSpPr txBox="1"/>
      </cdr:nvSpPr>
      <cdr:spPr>
        <a:xfrm xmlns:a="http://schemas.openxmlformats.org/drawingml/2006/main">
          <a:off x="3543296" y="2686056"/>
          <a:ext cx="914400" cy="35719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800" b="1" dirty="0" smtClean="0"/>
            <a:t>73,6%</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29699" name="Rectangle 3"/>
          <p:cNvSpPr>
            <a:spLocks noGrp="1" noChangeArrowheads="1"/>
          </p:cNvSpPr>
          <p:nvPr>
            <p:ph type="dt" idx="1"/>
          </p:nvPr>
        </p:nvSpPr>
        <p:spPr bwMode="auto">
          <a:xfrm>
            <a:off x="3849688"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29700" name="Rectangle 4"/>
          <p:cNvSpPr>
            <a:spLocks noRo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9450" y="4691063"/>
            <a:ext cx="54387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29702" name="Rectangle 6"/>
          <p:cNvSpPr>
            <a:spLocks noGrp="1" noChangeArrowheads="1"/>
          </p:cNvSpPr>
          <p:nvPr>
            <p:ph type="ftr" sz="quarter" idx="4"/>
          </p:nvPr>
        </p:nvSpPr>
        <p:spPr bwMode="auto">
          <a:xfrm>
            <a:off x="0"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29703" name="Rectangle 7"/>
          <p:cNvSpPr>
            <a:spLocks noGrp="1" noChangeArrowheads="1"/>
          </p:cNvSpPr>
          <p:nvPr>
            <p:ph type="sldNum" sz="quarter" idx="5"/>
          </p:nvPr>
        </p:nvSpPr>
        <p:spPr bwMode="auto">
          <a:xfrm>
            <a:off x="3849688"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275B43F-1152-4002-87E6-55212C32F2F2}" type="slidenum">
              <a:rPr lang="ru-RU"/>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Нижний колонтитул 3"/>
          <p:cNvSpPr>
            <a:spLocks noGrp="1"/>
          </p:cNvSpPr>
          <p:nvPr>
            <p:ph type="ftr" sz="quarter" idx="10"/>
          </p:nvPr>
        </p:nvSpPr>
        <p:spPr/>
        <p:txBody>
          <a:bodyPr/>
          <a:lstStyle>
            <a:lvl1pPr>
              <a:defRPr/>
            </a:lvl1pPr>
          </a:lstStyle>
          <a:p>
            <a:r>
              <a:rPr lang="en-US"/>
              <a:t>O. PERESTENKO         SIBOS 2009, Hong Kong, Spt 14-18 2009V. Kulipanov		3 IRSF, London, Apr 16, 2008</a:t>
            </a:r>
            <a:endParaRPr lang="ru-RU"/>
          </a:p>
        </p:txBody>
      </p:sp>
      <p:sp>
        <p:nvSpPr>
          <p:cNvPr id="5" name="Номер слайда 4"/>
          <p:cNvSpPr>
            <a:spLocks noGrp="1"/>
          </p:cNvSpPr>
          <p:nvPr>
            <p:ph type="sldNum" sz="quarter" idx="11"/>
          </p:nvPr>
        </p:nvSpPr>
        <p:spPr/>
        <p:txBody>
          <a:bodyPr/>
          <a:lstStyle>
            <a:lvl1pPr>
              <a:defRPr/>
            </a:lvl1pPr>
          </a:lstStyle>
          <a:p>
            <a:fld id="{171605E5-6ABB-4D13-B94D-413E0B05A853}"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r>
              <a:rPr lang="en-US"/>
              <a:t>O. PERESTENKO         SIBOS 2009, Hong Kong, Spt 14-18 2009V. Kulipanov		3 IRSF, London, Apr 16, 2008</a:t>
            </a:r>
            <a:endParaRPr lang="ru-RU"/>
          </a:p>
        </p:txBody>
      </p:sp>
      <p:sp>
        <p:nvSpPr>
          <p:cNvPr id="5" name="Номер слайда 4"/>
          <p:cNvSpPr>
            <a:spLocks noGrp="1"/>
          </p:cNvSpPr>
          <p:nvPr>
            <p:ph type="sldNum" sz="quarter" idx="11"/>
          </p:nvPr>
        </p:nvSpPr>
        <p:spPr/>
        <p:txBody>
          <a:bodyPr/>
          <a:lstStyle>
            <a:lvl1pPr>
              <a:defRPr/>
            </a:lvl1pPr>
          </a:lstStyle>
          <a:p>
            <a:fld id="{2D1890DC-EE50-4C03-871A-243134C3FE63}"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r>
              <a:rPr lang="en-US"/>
              <a:t>O. PERESTENKO         SIBOS 2009, Hong Kong, Spt 14-18 2009V. Kulipanov		3 IRSF, London, Apr 16, 2008</a:t>
            </a:r>
            <a:endParaRPr lang="ru-RU"/>
          </a:p>
        </p:txBody>
      </p:sp>
      <p:sp>
        <p:nvSpPr>
          <p:cNvPr id="5" name="Номер слайда 4"/>
          <p:cNvSpPr>
            <a:spLocks noGrp="1"/>
          </p:cNvSpPr>
          <p:nvPr>
            <p:ph type="sldNum" sz="quarter" idx="11"/>
          </p:nvPr>
        </p:nvSpPr>
        <p:spPr/>
        <p:txBody>
          <a:bodyPr/>
          <a:lstStyle>
            <a:lvl1pPr>
              <a:defRPr/>
            </a:lvl1pPr>
          </a:lstStyle>
          <a:p>
            <a:fld id="{C6433197-108D-4FF6-A6E0-E5377C5A7FC8}"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457200" y="1600200"/>
            <a:ext cx="8229600" cy="4525963"/>
          </a:xfrm>
        </p:spPr>
        <p:txBody>
          <a:bodyPr/>
          <a:lstStyle/>
          <a:p>
            <a:endParaRPr lang="ru-RU"/>
          </a:p>
        </p:txBody>
      </p:sp>
      <p:sp>
        <p:nvSpPr>
          <p:cNvPr id="4" name="Нижний колонтитул 3"/>
          <p:cNvSpPr>
            <a:spLocks noGrp="1"/>
          </p:cNvSpPr>
          <p:nvPr>
            <p:ph type="ftr" sz="quarter" idx="10"/>
          </p:nvPr>
        </p:nvSpPr>
        <p:spPr>
          <a:xfrm>
            <a:off x="395288" y="6453188"/>
            <a:ext cx="5624512" cy="268287"/>
          </a:xfrm>
        </p:spPr>
        <p:txBody>
          <a:bodyPr/>
          <a:lstStyle>
            <a:lvl1pPr>
              <a:defRPr/>
            </a:lvl1pPr>
          </a:lstStyle>
          <a:p>
            <a:r>
              <a:rPr lang="en-US"/>
              <a:t>O. PERESTENKO         SIBOS 2009, Hong Kong, Spt 14-18 2009V. Kulipanov		3 IRSF, London, Apr 16, 2008</a:t>
            </a:r>
            <a:endParaRPr lang="ru-RU"/>
          </a:p>
        </p:txBody>
      </p:sp>
      <p:sp>
        <p:nvSpPr>
          <p:cNvPr id="5" name="Номер слайда 4"/>
          <p:cNvSpPr>
            <a:spLocks noGrp="1"/>
          </p:cNvSpPr>
          <p:nvPr>
            <p:ph type="sldNum" sz="quarter" idx="11"/>
          </p:nvPr>
        </p:nvSpPr>
        <p:spPr>
          <a:xfrm>
            <a:off x="6553200" y="6245225"/>
            <a:ext cx="2133600" cy="476250"/>
          </a:xfrm>
        </p:spPr>
        <p:txBody>
          <a:bodyPr/>
          <a:lstStyle>
            <a:lvl1pPr>
              <a:defRPr/>
            </a:lvl1pPr>
          </a:lstStyle>
          <a:p>
            <a:fld id="{05E6CD23-377C-4FAC-A7C1-AF490755484F}"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Нижний колонтитул 3"/>
          <p:cNvSpPr>
            <a:spLocks noGrp="1"/>
          </p:cNvSpPr>
          <p:nvPr>
            <p:ph type="ftr" sz="quarter" idx="10"/>
          </p:nvPr>
        </p:nvSpPr>
        <p:spPr/>
        <p:txBody>
          <a:bodyPr/>
          <a:lstStyle>
            <a:lvl1pPr>
              <a:defRPr/>
            </a:lvl1pPr>
          </a:lstStyle>
          <a:p>
            <a:r>
              <a:rPr lang="en-US"/>
              <a:t>O. PERESTENKO         SIBOS 2009, Hong Kong, Spt 14-18 2009V. Kulipanov		3 IRSF, London, Apr 16, 2008</a:t>
            </a:r>
            <a:endParaRPr lang="ru-RU"/>
          </a:p>
        </p:txBody>
      </p:sp>
      <p:sp>
        <p:nvSpPr>
          <p:cNvPr id="5" name="Номер слайда 4"/>
          <p:cNvSpPr>
            <a:spLocks noGrp="1"/>
          </p:cNvSpPr>
          <p:nvPr>
            <p:ph type="sldNum" sz="quarter" idx="11"/>
          </p:nvPr>
        </p:nvSpPr>
        <p:spPr/>
        <p:txBody>
          <a:bodyPr/>
          <a:lstStyle>
            <a:lvl1pPr>
              <a:defRPr/>
            </a:lvl1pPr>
          </a:lstStyle>
          <a:p>
            <a:fld id="{D36F9275-8D9C-4C41-91F6-10251B642D79}"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Нижний колонтитул 3"/>
          <p:cNvSpPr>
            <a:spLocks noGrp="1"/>
          </p:cNvSpPr>
          <p:nvPr>
            <p:ph type="ftr" sz="quarter" idx="10"/>
          </p:nvPr>
        </p:nvSpPr>
        <p:spPr/>
        <p:txBody>
          <a:bodyPr/>
          <a:lstStyle>
            <a:lvl1pPr>
              <a:defRPr/>
            </a:lvl1pPr>
          </a:lstStyle>
          <a:p>
            <a:r>
              <a:rPr lang="en-US"/>
              <a:t>O. PERESTENKO         SIBOS 2009, Hong Kong, Spt 14-18 2009V. Kulipanov		3 IRSF, London, Apr 16, 2008</a:t>
            </a:r>
            <a:endParaRPr lang="ru-RU"/>
          </a:p>
        </p:txBody>
      </p:sp>
      <p:sp>
        <p:nvSpPr>
          <p:cNvPr id="5" name="Номер слайда 4"/>
          <p:cNvSpPr>
            <a:spLocks noGrp="1"/>
          </p:cNvSpPr>
          <p:nvPr>
            <p:ph type="sldNum" sz="quarter" idx="11"/>
          </p:nvPr>
        </p:nvSpPr>
        <p:spPr/>
        <p:txBody>
          <a:bodyPr/>
          <a:lstStyle>
            <a:lvl1pPr>
              <a:defRPr/>
            </a:lvl1pPr>
          </a:lstStyle>
          <a:p>
            <a:fld id="{6E429C5E-7708-4A39-87B4-774BD727DEC5}"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ижний колонтитул 4"/>
          <p:cNvSpPr>
            <a:spLocks noGrp="1"/>
          </p:cNvSpPr>
          <p:nvPr>
            <p:ph type="ftr" sz="quarter" idx="10"/>
          </p:nvPr>
        </p:nvSpPr>
        <p:spPr/>
        <p:txBody>
          <a:bodyPr/>
          <a:lstStyle>
            <a:lvl1pPr>
              <a:defRPr/>
            </a:lvl1pPr>
          </a:lstStyle>
          <a:p>
            <a:r>
              <a:rPr lang="en-US"/>
              <a:t>O. PERESTENKO         SIBOS 2009, Hong Kong, Spt 14-18 2009V. Kulipanov		3 IRSF, London, Apr 16, 2008</a:t>
            </a:r>
            <a:endParaRPr lang="ru-RU"/>
          </a:p>
        </p:txBody>
      </p:sp>
      <p:sp>
        <p:nvSpPr>
          <p:cNvPr id="6" name="Номер слайда 5"/>
          <p:cNvSpPr>
            <a:spLocks noGrp="1"/>
          </p:cNvSpPr>
          <p:nvPr>
            <p:ph type="sldNum" sz="quarter" idx="11"/>
          </p:nvPr>
        </p:nvSpPr>
        <p:spPr/>
        <p:txBody>
          <a:bodyPr/>
          <a:lstStyle>
            <a:lvl1pPr>
              <a:defRPr/>
            </a:lvl1pPr>
          </a:lstStyle>
          <a:p>
            <a:fld id="{E1AD7B7C-8C8D-490D-A91E-0A11CED3DDE9}"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Нижний колонтитул 6"/>
          <p:cNvSpPr>
            <a:spLocks noGrp="1"/>
          </p:cNvSpPr>
          <p:nvPr>
            <p:ph type="ftr" sz="quarter" idx="10"/>
          </p:nvPr>
        </p:nvSpPr>
        <p:spPr/>
        <p:txBody>
          <a:bodyPr/>
          <a:lstStyle>
            <a:lvl1pPr>
              <a:defRPr/>
            </a:lvl1pPr>
          </a:lstStyle>
          <a:p>
            <a:r>
              <a:rPr lang="en-US"/>
              <a:t>O. PERESTENKO         SIBOS 2009, Hong Kong, Spt 14-18 2009V. Kulipanov		3 IRSF, London, Apr 16, 2008</a:t>
            </a:r>
            <a:endParaRPr lang="ru-RU"/>
          </a:p>
        </p:txBody>
      </p:sp>
      <p:sp>
        <p:nvSpPr>
          <p:cNvPr id="8" name="Номер слайда 7"/>
          <p:cNvSpPr>
            <a:spLocks noGrp="1"/>
          </p:cNvSpPr>
          <p:nvPr>
            <p:ph type="sldNum" sz="quarter" idx="11"/>
          </p:nvPr>
        </p:nvSpPr>
        <p:spPr/>
        <p:txBody>
          <a:bodyPr/>
          <a:lstStyle>
            <a:lvl1pPr>
              <a:defRPr/>
            </a:lvl1pPr>
          </a:lstStyle>
          <a:p>
            <a:fld id="{1FC1D960-EA6D-46A1-B1FF-CF635721538C}"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Нижний колонтитул 2"/>
          <p:cNvSpPr>
            <a:spLocks noGrp="1"/>
          </p:cNvSpPr>
          <p:nvPr>
            <p:ph type="ftr" sz="quarter" idx="10"/>
          </p:nvPr>
        </p:nvSpPr>
        <p:spPr/>
        <p:txBody>
          <a:bodyPr/>
          <a:lstStyle>
            <a:lvl1pPr>
              <a:defRPr/>
            </a:lvl1pPr>
          </a:lstStyle>
          <a:p>
            <a:r>
              <a:rPr lang="en-US"/>
              <a:t>O. PERESTENKO         SIBOS 2009, Hong Kong, Spt 14-18 2009V. Kulipanov		3 IRSF, London, Apr 16, 2008</a:t>
            </a:r>
            <a:endParaRPr lang="ru-RU"/>
          </a:p>
        </p:txBody>
      </p:sp>
      <p:sp>
        <p:nvSpPr>
          <p:cNvPr id="4" name="Номер слайда 3"/>
          <p:cNvSpPr>
            <a:spLocks noGrp="1"/>
          </p:cNvSpPr>
          <p:nvPr>
            <p:ph type="sldNum" sz="quarter" idx="11"/>
          </p:nvPr>
        </p:nvSpPr>
        <p:spPr/>
        <p:txBody>
          <a:bodyPr/>
          <a:lstStyle>
            <a:lvl1pPr>
              <a:defRPr/>
            </a:lvl1pPr>
          </a:lstStyle>
          <a:p>
            <a:fld id="{5D75703A-9611-41A7-9D4E-6F06FB2A8F08}"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ижний колонтитул 1"/>
          <p:cNvSpPr>
            <a:spLocks noGrp="1"/>
          </p:cNvSpPr>
          <p:nvPr>
            <p:ph type="ftr" sz="quarter" idx="10"/>
          </p:nvPr>
        </p:nvSpPr>
        <p:spPr/>
        <p:txBody>
          <a:bodyPr/>
          <a:lstStyle>
            <a:lvl1pPr>
              <a:defRPr/>
            </a:lvl1pPr>
          </a:lstStyle>
          <a:p>
            <a:r>
              <a:rPr lang="en-US"/>
              <a:t>O. PERESTENKO         SIBOS 2009, Hong Kong, Spt 14-18 2009V. Kulipanov		3 IRSF, London, Apr 16, 2008</a:t>
            </a:r>
            <a:endParaRPr lang="ru-RU"/>
          </a:p>
        </p:txBody>
      </p:sp>
      <p:sp>
        <p:nvSpPr>
          <p:cNvPr id="3" name="Номер слайда 2"/>
          <p:cNvSpPr>
            <a:spLocks noGrp="1"/>
          </p:cNvSpPr>
          <p:nvPr>
            <p:ph type="sldNum" sz="quarter" idx="11"/>
          </p:nvPr>
        </p:nvSpPr>
        <p:spPr/>
        <p:txBody>
          <a:bodyPr/>
          <a:lstStyle>
            <a:lvl1pPr>
              <a:defRPr/>
            </a:lvl1pPr>
          </a:lstStyle>
          <a:p>
            <a:fld id="{A85CF415-6A1F-4FAD-805D-7A9F266B53F8}"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ижний колонтитул 4"/>
          <p:cNvSpPr>
            <a:spLocks noGrp="1"/>
          </p:cNvSpPr>
          <p:nvPr>
            <p:ph type="ftr" sz="quarter" idx="10"/>
          </p:nvPr>
        </p:nvSpPr>
        <p:spPr/>
        <p:txBody>
          <a:bodyPr/>
          <a:lstStyle>
            <a:lvl1pPr>
              <a:defRPr/>
            </a:lvl1pPr>
          </a:lstStyle>
          <a:p>
            <a:r>
              <a:rPr lang="en-US"/>
              <a:t>O. PERESTENKO         SIBOS 2009, Hong Kong, Spt 14-18 2009V. Kulipanov		3 IRSF, London, Apr 16, 2008</a:t>
            </a:r>
            <a:endParaRPr lang="ru-RU"/>
          </a:p>
        </p:txBody>
      </p:sp>
      <p:sp>
        <p:nvSpPr>
          <p:cNvPr id="6" name="Номер слайда 5"/>
          <p:cNvSpPr>
            <a:spLocks noGrp="1"/>
          </p:cNvSpPr>
          <p:nvPr>
            <p:ph type="sldNum" sz="quarter" idx="11"/>
          </p:nvPr>
        </p:nvSpPr>
        <p:spPr/>
        <p:txBody>
          <a:bodyPr/>
          <a:lstStyle>
            <a:lvl1pPr>
              <a:defRPr/>
            </a:lvl1pPr>
          </a:lstStyle>
          <a:p>
            <a:fld id="{4DF81382-B5DA-44CB-B85D-68BA8BC1A2A8}"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Нижний колонтитул 4"/>
          <p:cNvSpPr>
            <a:spLocks noGrp="1"/>
          </p:cNvSpPr>
          <p:nvPr>
            <p:ph type="ftr" sz="quarter" idx="10"/>
          </p:nvPr>
        </p:nvSpPr>
        <p:spPr/>
        <p:txBody>
          <a:bodyPr/>
          <a:lstStyle>
            <a:lvl1pPr>
              <a:defRPr/>
            </a:lvl1pPr>
          </a:lstStyle>
          <a:p>
            <a:r>
              <a:rPr lang="en-US"/>
              <a:t>O. PERESTENKO         SIBOS 2009, Hong Kong, Spt 14-18 2009V. Kulipanov		3 IRSF, London, Apr 16, 2008</a:t>
            </a:r>
            <a:endParaRPr lang="ru-RU"/>
          </a:p>
        </p:txBody>
      </p:sp>
      <p:sp>
        <p:nvSpPr>
          <p:cNvPr id="6" name="Номер слайда 5"/>
          <p:cNvSpPr>
            <a:spLocks noGrp="1"/>
          </p:cNvSpPr>
          <p:nvPr>
            <p:ph type="sldNum" sz="quarter" idx="11"/>
          </p:nvPr>
        </p:nvSpPr>
        <p:spPr/>
        <p:txBody>
          <a:bodyPr/>
          <a:lstStyle>
            <a:lvl1pPr>
              <a:defRPr/>
            </a:lvl1pPr>
          </a:lstStyle>
          <a:p>
            <a:fld id="{D0B97C49-DF15-4369-9F5D-26310174A76E}"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ChangeArrowheads="1"/>
          </p:cNvSpPr>
          <p:nvPr userDrawn="1"/>
        </p:nvSpPr>
        <p:spPr bwMode="auto">
          <a:xfrm>
            <a:off x="0" y="0"/>
            <a:ext cx="9144000" cy="6858000"/>
          </a:xfrm>
          <a:prstGeom prst="rect">
            <a:avLst/>
          </a:prstGeom>
          <a:solidFill>
            <a:srgbClr val="FFFF00">
              <a:alpha val="9000"/>
            </a:srgbClr>
          </a:solidFill>
          <a:ln w="9525">
            <a:solidFill>
              <a:schemeClr val="tx1"/>
            </a:solidFill>
            <a:miter lim="800000"/>
            <a:headEnd/>
            <a:tailEnd/>
          </a:ln>
          <a:effectLst/>
        </p:spPr>
        <p:txBody>
          <a:bodyPr wrap="none" anchor="ctr"/>
          <a:lstStyle/>
          <a:p>
            <a:endParaRPr lang="ru-RU"/>
          </a:p>
        </p:txBody>
      </p:sp>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1029" name="Rectangle 5"/>
          <p:cNvSpPr>
            <a:spLocks noGrp="1" noChangeArrowheads="1"/>
          </p:cNvSpPr>
          <p:nvPr>
            <p:ph type="ftr" sz="quarter" idx="3"/>
          </p:nvPr>
        </p:nvSpPr>
        <p:spPr bwMode="auto">
          <a:xfrm>
            <a:off x="395288" y="6453188"/>
            <a:ext cx="5624512"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627063">
              <a:defRPr sz="1400"/>
            </a:lvl1pPr>
          </a:lstStyle>
          <a:p>
            <a:r>
              <a:rPr lang="en-US"/>
              <a:t>O. PERESTENKO         SIBOS 2009, Hong Kong, Spt 14-18 2009V. Kulipanov		3 IRSF, London, Apr 16, 2008</a:t>
            </a: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5512D0F-0DA0-4EB8-AFC3-781E2C80B8B2}" type="slidenum">
              <a:rPr lang="ru-RU"/>
              <a:pPr/>
              <a:t>‹#›</a:t>
            </a:fld>
            <a:endParaRPr lang="ru-RU"/>
          </a:p>
        </p:txBody>
      </p:sp>
      <p:pic>
        <p:nvPicPr>
          <p:cNvPr id="1032" name="Picture 8" descr="CBR_main_logo"/>
          <p:cNvPicPr>
            <a:picLocks noChangeAspect="1" noChangeArrowheads="1"/>
          </p:cNvPicPr>
          <p:nvPr userDrawn="1"/>
        </p:nvPicPr>
        <p:blipFill>
          <a:blip r:embed="rId14"/>
          <a:srcRect/>
          <a:stretch>
            <a:fillRect/>
          </a:stretch>
        </p:blipFill>
        <p:spPr bwMode="auto">
          <a:xfrm>
            <a:off x="0" y="5999163"/>
            <a:ext cx="971550" cy="858837"/>
          </a:xfrm>
          <a:prstGeom prst="rect">
            <a:avLst/>
          </a:prstGeom>
          <a:noFill/>
        </p:spPr>
      </p:pic>
      <p:sp>
        <p:nvSpPr>
          <p:cNvPr id="1035" name="AutoShape 11"/>
          <p:cNvSpPr>
            <a:spLocks noChangeArrowheads="1"/>
          </p:cNvSpPr>
          <p:nvPr userDrawn="1"/>
        </p:nvSpPr>
        <p:spPr bwMode="auto">
          <a:xfrm>
            <a:off x="293688" y="549275"/>
            <a:ext cx="8742362" cy="5616575"/>
          </a:xfrm>
          <a:prstGeom prst="roundRect">
            <a:avLst>
              <a:gd name="adj" fmla="val 13727"/>
            </a:avLst>
          </a:prstGeom>
          <a:noFill/>
          <a:ln w="50800">
            <a:solidFill>
              <a:schemeClr val="bg2"/>
            </a:solidFill>
            <a:round/>
            <a:headEnd/>
            <a:tailEnd/>
          </a:ln>
          <a:effectLst/>
        </p:spPr>
        <p:txBody>
          <a:bodyPr wrap="none" anchor="ctr"/>
          <a:lstStyle/>
          <a:p>
            <a:pPr algn="ctr"/>
            <a:endParaRPr lang="ru-RU" sz="2400">
              <a:latin typeface="Times New Roman" pitchFamily="18" charset="0"/>
            </a:endParaRPr>
          </a:p>
        </p:txBody>
      </p:sp>
      <p:sp>
        <p:nvSpPr>
          <p:cNvPr id="1036" name="AutoShape 12"/>
          <p:cNvSpPr>
            <a:spLocks noChangeArrowheads="1"/>
          </p:cNvSpPr>
          <p:nvPr userDrawn="1"/>
        </p:nvSpPr>
        <p:spPr bwMode="blackWhite">
          <a:xfrm>
            <a:off x="0" y="152400"/>
            <a:ext cx="8983663" cy="1219200"/>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867" y="0"/>
              </a:cxn>
              <a:cxn ang="0">
                <a:pos x="7368" y="500"/>
              </a:cxn>
              <a:cxn ang="0">
                <a:pos x="6868" y="1000"/>
              </a:cxn>
              <a:cxn ang="0">
                <a:pos x="0" y="1000"/>
              </a:cxn>
            </a:cxnLst>
            <a:rect l="T0" t="T1" r="T2" b="T3"/>
            <a:pathLst>
              <a:path w="7368" h="1000">
                <a:moveTo>
                  <a:pt x="0" y="0"/>
                </a:moveTo>
                <a:lnTo>
                  <a:pt x="6867" y="0"/>
                </a:lnTo>
                <a:cubicBezTo>
                  <a:pt x="7144" y="0"/>
                  <a:pt x="7368" y="223"/>
                  <a:pt x="7368" y="500"/>
                </a:cubicBezTo>
                <a:cubicBezTo>
                  <a:pt x="7368" y="776"/>
                  <a:pt x="7144" y="999"/>
                  <a:pt x="6868" y="1000"/>
                </a:cubicBezTo>
                <a:lnTo>
                  <a:pt x="0" y="1000"/>
                </a:lnTo>
                <a:close/>
              </a:path>
            </a:pathLst>
          </a:custGeom>
          <a:solidFill>
            <a:srgbClr val="FF9900"/>
          </a:solidFill>
          <a:ln w="9525">
            <a:noFill/>
            <a:miter lim="800000"/>
            <a:headEnd/>
            <a:tailEnd/>
          </a:ln>
        </p:spPr>
        <p:txBody>
          <a:bodyPr/>
          <a:lstStyle/>
          <a:p>
            <a:endParaRPr lang="ru-RU" sz="2400">
              <a:latin typeface="Times New Roman" pitchFamily="18" charset="0"/>
            </a:endParaRPr>
          </a:p>
        </p:txBody>
      </p:sp>
      <p:sp>
        <p:nvSpPr>
          <p:cNvPr id="1037" name="Line 13"/>
          <p:cNvSpPr>
            <a:spLocks noChangeShapeType="1"/>
          </p:cNvSpPr>
          <p:nvPr userDrawn="1"/>
        </p:nvSpPr>
        <p:spPr bwMode="auto">
          <a:xfrm>
            <a:off x="0" y="1219200"/>
            <a:ext cx="8502650" cy="0"/>
          </a:xfrm>
          <a:prstGeom prst="line">
            <a:avLst/>
          </a:prstGeom>
          <a:noFill/>
          <a:ln w="38100">
            <a:solidFill>
              <a:schemeClr val="bg1"/>
            </a:solidFill>
            <a:round/>
            <a:headEnd/>
            <a:tailEnd/>
          </a:ln>
          <a:effectLst/>
        </p:spPr>
        <p:txBody>
          <a:bodyPr/>
          <a:lstStyle/>
          <a:p>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6.xml"/><Relationship Id="rId4" Type="http://schemas.openxmlformats.org/officeDocument/2006/relationships/comments" Target="../comments/comment1.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www.cbr.ru/eng/today/BESP" TargetMode="External"/><Relationship Id="rId2" Type="http://schemas.openxmlformats.org/officeDocument/2006/relationships/hyperlink" Target="http://www.cbr.ru/today/BESP/"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cbr_new_1"/>
          <p:cNvPicPr>
            <a:picLocks noChangeAspect="1" noChangeArrowheads="1"/>
          </p:cNvPicPr>
          <p:nvPr/>
        </p:nvPicPr>
        <p:blipFill>
          <a:blip r:embed="rId2"/>
          <a:srcRect/>
          <a:stretch>
            <a:fillRect/>
          </a:stretch>
        </p:blipFill>
        <p:spPr bwMode="auto">
          <a:xfrm>
            <a:off x="0" y="0"/>
            <a:ext cx="9144000" cy="6904038"/>
          </a:xfrm>
          <a:prstGeom prst="rect">
            <a:avLst/>
          </a:prstGeom>
          <a:noFill/>
        </p:spPr>
      </p:pic>
      <p:sp>
        <p:nvSpPr>
          <p:cNvPr id="2050" name="Rectangle 2"/>
          <p:cNvSpPr>
            <a:spLocks noGrp="1" noChangeArrowheads="1"/>
          </p:cNvSpPr>
          <p:nvPr>
            <p:ph type="ctrTitle"/>
          </p:nvPr>
        </p:nvSpPr>
        <p:spPr>
          <a:xfrm>
            <a:off x="755650" y="2349500"/>
            <a:ext cx="7772400" cy="2016125"/>
          </a:xfrm>
        </p:spPr>
        <p:txBody>
          <a:bodyPr/>
          <a:lstStyle/>
          <a:p>
            <a:r>
              <a:rPr lang="en-US" sz="4000" b="1" dirty="0" smtClean="0">
                <a:solidFill>
                  <a:schemeClr val="bg1"/>
                </a:solidFill>
              </a:rPr>
              <a:t>BESP SYSTEM</a:t>
            </a:r>
            <a:br>
              <a:rPr lang="en-US" sz="4000" b="1" dirty="0" smtClean="0">
                <a:solidFill>
                  <a:schemeClr val="bg1"/>
                </a:solidFill>
              </a:rPr>
            </a:br>
            <a:r>
              <a:rPr lang="en-US" sz="4000" b="1" dirty="0" smtClean="0">
                <a:solidFill>
                  <a:schemeClr val="bg1"/>
                </a:solidFill>
              </a:rPr>
              <a:t>Main features and recent statistics</a:t>
            </a:r>
            <a:r>
              <a:rPr lang="ru-RU" sz="4000" dirty="0" smtClean="0">
                <a:solidFill>
                  <a:schemeClr val="bg1"/>
                </a:solidFill>
              </a:rPr>
              <a:t> </a:t>
            </a:r>
            <a:endParaRPr lang="ru-RU" sz="4000" dirty="0">
              <a:solidFill>
                <a:schemeClr val="bg1"/>
              </a:solidFill>
            </a:endParaRPr>
          </a:p>
        </p:txBody>
      </p:sp>
      <p:sp>
        <p:nvSpPr>
          <p:cNvPr id="2052" name="Text Box 4"/>
          <p:cNvSpPr txBox="1">
            <a:spLocks noChangeArrowheads="1"/>
          </p:cNvSpPr>
          <p:nvPr/>
        </p:nvSpPr>
        <p:spPr bwMode="auto">
          <a:xfrm>
            <a:off x="6588125" y="5589588"/>
            <a:ext cx="2555875" cy="1069975"/>
          </a:xfrm>
          <a:prstGeom prst="rect">
            <a:avLst/>
          </a:prstGeom>
          <a:noFill/>
          <a:ln w="9525">
            <a:noFill/>
            <a:miter lim="800000"/>
            <a:headEnd/>
            <a:tailEnd/>
          </a:ln>
          <a:effectLst/>
        </p:spPr>
        <p:txBody>
          <a:bodyPr>
            <a:spAutoFit/>
          </a:bodyPr>
          <a:lstStyle/>
          <a:p>
            <a:pPr>
              <a:spcBef>
                <a:spcPct val="50000"/>
              </a:spcBef>
            </a:pPr>
            <a:r>
              <a:rPr lang="en-US" sz="1600" b="1" dirty="0">
                <a:solidFill>
                  <a:schemeClr val="bg1"/>
                </a:solidFill>
              </a:rPr>
              <a:t>Vladimir Kulipanov </a:t>
            </a:r>
          </a:p>
          <a:p>
            <a:pPr>
              <a:spcBef>
                <a:spcPct val="50000"/>
              </a:spcBef>
            </a:pPr>
            <a:r>
              <a:rPr lang="en-US" sz="1600" b="1" dirty="0" smtClean="0">
                <a:solidFill>
                  <a:schemeClr val="bg1"/>
                </a:solidFill>
              </a:rPr>
              <a:t>7</a:t>
            </a:r>
            <a:r>
              <a:rPr lang="en-US" sz="1600" b="1" baseline="30000" dirty="0" smtClean="0">
                <a:solidFill>
                  <a:schemeClr val="bg1"/>
                </a:solidFill>
              </a:rPr>
              <a:t>th</a:t>
            </a:r>
            <a:r>
              <a:rPr lang="en-US" sz="1600" b="1" dirty="0" smtClean="0">
                <a:solidFill>
                  <a:schemeClr val="bg1"/>
                </a:solidFill>
              </a:rPr>
              <a:t> </a:t>
            </a:r>
            <a:r>
              <a:rPr lang="en-US" sz="1600" b="1" dirty="0">
                <a:solidFill>
                  <a:schemeClr val="bg1"/>
                </a:solidFill>
              </a:rPr>
              <a:t>IRSF, </a:t>
            </a:r>
            <a:r>
              <a:rPr lang="en-US" sz="1600" b="1" dirty="0" smtClean="0">
                <a:solidFill>
                  <a:schemeClr val="bg1"/>
                </a:solidFill>
              </a:rPr>
              <a:t>ICAP, London</a:t>
            </a:r>
            <a:endParaRPr lang="en-US" sz="1600" b="1" dirty="0">
              <a:solidFill>
                <a:schemeClr val="bg1"/>
              </a:solidFill>
            </a:endParaRPr>
          </a:p>
          <a:p>
            <a:pPr>
              <a:spcBef>
                <a:spcPct val="50000"/>
              </a:spcBef>
            </a:pPr>
            <a:r>
              <a:rPr lang="en-US" sz="1600" b="1" dirty="0" smtClean="0">
                <a:solidFill>
                  <a:schemeClr val="bg1"/>
                </a:solidFill>
              </a:rPr>
              <a:t>April 14, 2010</a:t>
            </a:r>
            <a:endParaRPr lang="ru-RU" sz="16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 name="Нижний колонтитул 2"/>
          <p:cNvSpPr>
            <a:spLocks noGrp="1"/>
          </p:cNvSpPr>
          <p:nvPr>
            <p:ph type="ftr" sz="quarter" idx="10"/>
          </p:nvPr>
        </p:nvSpPr>
        <p:spPr/>
        <p:txBody>
          <a:bodyPr/>
          <a:lstStyle/>
          <a:p>
            <a:r>
              <a:rPr lang="en-US" dirty="0"/>
              <a:t>V. Kulipanov		</a:t>
            </a:r>
            <a:r>
              <a:rPr lang="en-US" dirty="0" smtClean="0"/>
              <a:t>7 </a:t>
            </a:r>
            <a:r>
              <a:rPr lang="en-US" dirty="0"/>
              <a:t>IRSF, London, Apr </a:t>
            </a:r>
            <a:r>
              <a:rPr lang="en-US" dirty="0" smtClean="0"/>
              <a:t>14, 2010</a:t>
            </a:r>
            <a:endParaRPr lang="ru-RU" dirty="0"/>
          </a:p>
        </p:txBody>
      </p:sp>
      <p:sp>
        <p:nvSpPr>
          <p:cNvPr id="19" name="Номер слайда 3"/>
          <p:cNvSpPr>
            <a:spLocks noGrp="1"/>
          </p:cNvSpPr>
          <p:nvPr>
            <p:ph type="sldNum" sz="quarter" idx="11"/>
          </p:nvPr>
        </p:nvSpPr>
        <p:spPr/>
        <p:txBody>
          <a:bodyPr/>
          <a:lstStyle/>
          <a:p>
            <a:fld id="{C9E27031-2F48-4217-BA38-B9FA3092CC3D}" type="slidenum">
              <a:rPr lang="ru-RU"/>
              <a:pPr/>
              <a:t>10</a:t>
            </a:fld>
            <a:endParaRPr lang="ru-RU"/>
          </a:p>
        </p:txBody>
      </p:sp>
      <p:sp>
        <p:nvSpPr>
          <p:cNvPr id="16386" name="Rectangle 2"/>
          <p:cNvSpPr>
            <a:spLocks noGrp="1" noChangeArrowheads="1"/>
          </p:cNvSpPr>
          <p:nvPr>
            <p:ph type="title"/>
          </p:nvPr>
        </p:nvSpPr>
        <p:spPr>
          <a:xfrm>
            <a:off x="457200" y="274638"/>
            <a:ext cx="8229600" cy="922337"/>
          </a:xfrm>
        </p:spPr>
        <p:txBody>
          <a:bodyPr/>
          <a:lstStyle/>
          <a:p>
            <a:r>
              <a:rPr lang="en-US"/>
              <a:t>Views on liquidity</a:t>
            </a:r>
            <a:endParaRPr lang="ru-RU"/>
          </a:p>
        </p:txBody>
      </p:sp>
      <p:sp>
        <p:nvSpPr>
          <p:cNvPr id="16387" name="Rectangle 3"/>
          <p:cNvSpPr>
            <a:spLocks noChangeArrowheads="1"/>
          </p:cNvSpPr>
          <p:nvPr/>
        </p:nvSpPr>
        <p:spPr bwMode="auto">
          <a:xfrm>
            <a:off x="3924300" y="1851025"/>
            <a:ext cx="792163" cy="4176713"/>
          </a:xfrm>
          <a:prstGeom prst="rect">
            <a:avLst/>
          </a:prstGeom>
          <a:solidFill>
            <a:srgbClr val="B2B2B2"/>
          </a:solidFill>
          <a:ln w="9525">
            <a:solidFill>
              <a:schemeClr val="tx1"/>
            </a:solidFill>
            <a:miter lim="800000"/>
            <a:headEnd/>
            <a:tailEnd/>
          </a:ln>
          <a:effectLst/>
        </p:spPr>
        <p:txBody>
          <a:bodyPr wrap="none" anchor="ctr"/>
          <a:lstStyle/>
          <a:p>
            <a:endParaRPr lang="ru-RU"/>
          </a:p>
        </p:txBody>
      </p:sp>
      <p:sp>
        <p:nvSpPr>
          <p:cNvPr id="16388" name="Rectangle 4"/>
          <p:cNvSpPr>
            <a:spLocks noChangeArrowheads="1"/>
          </p:cNvSpPr>
          <p:nvPr/>
        </p:nvSpPr>
        <p:spPr bwMode="auto">
          <a:xfrm>
            <a:off x="1258888" y="1851025"/>
            <a:ext cx="792162" cy="1800225"/>
          </a:xfrm>
          <a:prstGeom prst="rect">
            <a:avLst/>
          </a:prstGeom>
          <a:solidFill>
            <a:schemeClr val="folHlink"/>
          </a:solidFill>
          <a:ln w="9525">
            <a:solidFill>
              <a:schemeClr val="tx1"/>
            </a:solidFill>
            <a:miter lim="800000"/>
            <a:headEnd/>
            <a:tailEnd/>
          </a:ln>
          <a:effectLst/>
        </p:spPr>
        <p:txBody>
          <a:bodyPr wrap="none" anchor="ctr"/>
          <a:lstStyle/>
          <a:p>
            <a:endParaRPr lang="ru-RU"/>
          </a:p>
        </p:txBody>
      </p:sp>
      <p:sp>
        <p:nvSpPr>
          <p:cNvPr id="16389" name="Line 5"/>
          <p:cNvSpPr>
            <a:spLocks noChangeShapeType="1"/>
          </p:cNvSpPr>
          <p:nvPr/>
        </p:nvSpPr>
        <p:spPr bwMode="auto">
          <a:xfrm>
            <a:off x="1258888" y="1851025"/>
            <a:ext cx="6121400" cy="0"/>
          </a:xfrm>
          <a:prstGeom prst="line">
            <a:avLst/>
          </a:prstGeom>
          <a:noFill/>
          <a:ln w="3175">
            <a:solidFill>
              <a:schemeClr val="tx1"/>
            </a:solidFill>
            <a:prstDash val="dash"/>
            <a:round/>
            <a:headEnd/>
            <a:tailEnd/>
          </a:ln>
          <a:effectLst/>
        </p:spPr>
        <p:txBody>
          <a:bodyPr/>
          <a:lstStyle/>
          <a:p>
            <a:endParaRPr lang="ru-RU"/>
          </a:p>
        </p:txBody>
      </p:sp>
      <p:sp>
        <p:nvSpPr>
          <p:cNvPr id="16391" name="Rectangle 7"/>
          <p:cNvSpPr>
            <a:spLocks noChangeArrowheads="1"/>
          </p:cNvSpPr>
          <p:nvPr/>
        </p:nvSpPr>
        <p:spPr bwMode="auto">
          <a:xfrm>
            <a:off x="1258888" y="3676650"/>
            <a:ext cx="792162" cy="2351088"/>
          </a:xfrm>
          <a:prstGeom prst="rect">
            <a:avLst/>
          </a:prstGeom>
          <a:solidFill>
            <a:schemeClr val="folHlink"/>
          </a:solidFill>
          <a:ln w="9525">
            <a:solidFill>
              <a:schemeClr val="tx1"/>
            </a:solidFill>
            <a:miter lim="800000"/>
            <a:headEnd/>
            <a:tailEnd/>
          </a:ln>
          <a:effectLst/>
        </p:spPr>
        <p:txBody>
          <a:bodyPr wrap="none" anchor="ctr"/>
          <a:lstStyle/>
          <a:p>
            <a:endParaRPr lang="ru-RU"/>
          </a:p>
        </p:txBody>
      </p:sp>
      <p:sp>
        <p:nvSpPr>
          <p:cNvPr id="16393" name="Rectangle 9"/>
          <p:cNvSpPr>
            <a:spLocks noChangeArrowheads="1"/>
          </p:cNvSpPr>
          <p:nvPr/>
        </p:nvSpPr>
        <p:spPr bwMode="auto">
          <a:xfrm>
            <a:off x="6588125" y="1851025"/>
            <a:ext cx="792163" cy="2519363"/>
          </a:xfrm>
          <a:prstGeom prst="rect">
            <a:avLst/>
          </a:prstGeom>
          <a:solidFill>
            <a:srgbClr val="FF9B9B"/>
          </a:solidFill>
          <a:ln w="9525">
            <a:solidFill>
              <a:schemeClr val="tx1"/>
            </a:solidFill>
            <a:miter lim="800000"/>
            <a:headEnd/>
            <a:tailEnd/>
          </a:ln>
          <a:effectLst/>
        </p:spPr>
        <p:txBody>
          <a:bodyPr wrap="none" anchor="ctr"/>
          <a:lstStyle/>
          <a:p>
            <a:endParaRPr lang="ru-RU"/>
          </a:p>
        </p:txBody>
      </p:sp>
      <p:sp>
        <p:nvSpPr>
          <p:cNvPr id="16394" name="Rectangle 10"/>
          <p:cNvSpPr>
            <a:spLocks noChangeArrowheads="1"/>
          </p:cNvSpPr>
          <p:nvPr/>
        </p:nvSpPr>
        <p:spPr bwMode="auto">
          <a:xfrm>
            <a:off x="6588125" y="4408488"/>
            <a:ext cx="792163" cy="1619250"/>
          </a:xfrm>
          <a:prstGeom prst="rect">
            <a:avLst/>
          </a:prstGeom>
          <a:solidFill>
            <a:srgbClr val="FF9B9B"/>
          </a:solidFill>
          <a:ln w="9525">
            <a:solidFill>
              <a:schemeClr val="tx1"/>
            </a:solidFill>
            <a:miter lim="800000"/>
            <a:headEnd/>
            <a:tailEnd/>
          </a:ln>
          <a:effectLst/>
        </p:spPr>
        <p:txBody>
          <a:bodyPr wrap="none" anchor="ctr"/>
          <a:lstStyle/>
          <a:p>
            <a:endParaRPr lang="ru-RU"/>
          </a:p>
        </p:txBody>
      </p:sp>
      <p:sp>
        <p:nvSpPr>
          <p:cNvPr id="16395" name="Line 11"/>
          <p:cNvSpPr>
            <a:spLocks noChangeShapeType="1"/>
          </p:cNvSpPr>
          <p:nvPr/>
        </p:nvSpPr>
        <p:spPr bwMode="auto">
          <a:xfrm>
            <a:off x="1258888" y="6027738"/>
            <a:ext cx="6121400" cy="0"/>
          </a:xfrm>
          <a:prstGeom prst="line">
            <a:avLst/>
          </a:prstGeom>
          <a:noFill/>
          <a:ln w="3175">
            <a:solidFill>
              <a:schemeClr val="tx1"/>
            </a:solidFill>
            <a:prstDash val="dash"/>
            <a:round/>
            <a:headEnd/>
            <a:tailEnd/>
          </a:ln>
          <a:effectLst/>
        </p:spPr>
        <p:txBody>
          <a:bodyPr/>
          <a:lstStyle/>
          <a:p>
            <a:endParaRPr lang="ru-RU"/>
          </a:p>
        </p:txBody>
      </p:sp>
      <p:sp>
        <p:nvSpPr>
          <p:cNvPr id="16396" name="Text Box 12"/>
          <p:cNvSpPr txBox="1">
            <a:spLocks noChangeArrowheads="1"/>
          </p:cNvSpPr>
          <p:nvPr/>
        </p:nvSpPr>
        <p:spPr bwMode="auto">
          <a:xfrm rot="16200000">
            <a:off x="2985294" y="3575844"/>
            <a:ext cx="2663825" cy="366713"/>
          </a:xfrm>
          <a:prstGeom prst="rect">
            <a:avLst/>
          </a:prstGeom>
          <a:noFill/>
          <a:ln w="9525">
            <a:noFill/>
            <a:miter lim="800000"/>
            <a:headEnd/>
            <a:tailEnd/>
          </a:ln>
          <a:effectLst/>
        </p:spPr>
        <p:txBody>
          <a:bodyPr>
            <a:spAutoFit/>
          </a:bodyPr>
          <a:lstStyle/>
          <a:p>
            <a:pPr algn="ctr">
              <a:spcBef>
                <a:spcPct val="50000"/>
              </a:spcBef>
            </a:pPr>
            <a:r>
              <a:rPr lang="en-US" b="1"/>
              <a:t>Entire liquidity of DP</a:t>
            </a:r>
            <a:endParaRPr lang="ru-RU" b="1"/>
          </a:p>
        </p:txBody>
      </p:sp>
      <p:sp>
        <p:nvSpPr>
          <p:cNvPr id="16398" name="Text Box 14"/>
          <p:cNvSpPr txBox="1">
            <a:spLocks noChangeArrowheads="1"/>
          </p:cNvSpPr>
          <p:nvPr/>
        </p:nvSpPr>
        <p:spPr bwMode="auto">
          <a:xfrm rot="16200000">
            <a:off x="722313" y="2460625"/>
            <a:ext cx="1800225" cy="581025"/>
          </a:xfrm>
          <a:prstGeom prst="rect">
            <a:avLst/>
          </a:prstGeom>
          <a:noFill/>
          <a:ln w="9525">
            <a:noFill/>
            <a:miter lim="800000"/>
            <a:headEnd/>
            <a:tailEnd/>
          </a:ln>
          <a:effectLst/>
        </p:spPr>
        <p:txBody>
          <a:bodyPr>
            <a:spAutoFit/>
          </a:bodyPr>
          <a:lstStyle/>
          <a:p>
            <a:pPr>
              <a:spcBef>
                <a:spcPct val="50000"/>
              </a:spcBef>
            </a:pPr>
            <a:r>
              <a:rPr lang="en-US" sz="1600" b="1"/>
              <a:t>Available line of overnight credit </a:t>
            </a:r>
            <a:endParaRPr lang="ru-RU" sz="1600" b="1"/>
          </a:p>
        </p:txBody>
      </p:sp>
      <p:sp>
        <p:nvSpPr>
          <p:cNvPr id="16399" name="Text Box 15"/>
          <p:cNvSpPr txBox="1">
            <a:spLocks noChangeArrowheads="1"/>
          </p:cNvSpPr>
          <p:nvPr/>
        </p:nvSpPr>
        <p:spPr bwMode="auto">
          <a:xfrm rot="16200000">
            <a:off x="740568" y="4818857"/>
            <a:ext cx="1808163" cy="336550"/>
          </a:xfrm>
          <a:prstGeom prst="rect">
            <a:avLst/>
          </a:prstGeom>
          <a:noFill/>
          <a:ln w="9525">
            <a:noFill/>
            <a:miter lim="800000"/>
            <a:headEnd/>
            <a:tailEnd/>
          </a:ln>
          <a:effectLst/>
        </p:spPr>
        <p:txBody>
          <a:bodyPr>
            <a:spAutoFit/>
          </a:bodyPr>
          <a:lstStyle/>
          <a:p>
            <a:pPr>
              <a:spcBef>
                <a:spcPct val="50000"/>
              </a:spcBef>
            </a:pPr>
            <a:r>
              <a:rPr lang="en-US" sz="1600" b="1"/>
              <a:t>Account balance</a:t>
            </a:r>
            <a:endParaRPr lang="ru-RU" sz="1600" b="1"/>
          </a:p>
        </p:txBody>
      </p:sp>
      <p:sp>
        <p:nvSpPr>
          <p:cNvPr id="16401" name="Text Box 17"/>
          <p:cNvSpPr txBox="1">
            <a:spLocks noChangeArrowheads="1"/>
          </p:cNvSpPr>
          <p:nvPr/>
        </p:nvSpPr>
        <p:spPr bwMode="auto">
          <a:xfrm>
            <a:off x="3419475" y="1484313"/>
            <a:ext cx="1800225" cy="366712"/>
          </a:xfrm>
          <a:prstGeom prst="rect">
            <a:avLst/>
          </a:prstGeom>
          <a:noFill/>
          <a:ln w="9525">
            <a:noFill/>
            <a:miter lim="800000"/>
            <a:headEnd/>
            <a:tailEnd/>
          </a:ln>
          <a:effectLst/>
        </p:spPr>
        <p:txBody>
          <a:bodyPr>
            <a:spAutoFit/>
          </a:bodyPr>
          <a:lstStyle/>
          <a:p>
            <a:pPr algn="ctr">
              <a:spcBef>
                <a:spcPct val="50000"/>
              </a:spcBef>
            </a:pPr>
            <a:r>
              <a:rPr lang="en-US" b="1"/>
              <a:t>Total liquidity</a:t>
            </a:r>
            <a:endParaRPr lang="ru-RU" b="1"/>
          </a:p>
        </p:txBody>
      </p:sp>
      <p:sp>
        <p:nvSpPr>
          <p:cNvPr id="16402" name="Text Box 18"/>
          <p:cNvSpPr txBox="1">
            <a:spLocks noChangeArrowheads="1"/>
          </p:cNvSpPr>
          <p:nvPr/>
        </p:nvSpPr>
        <p:spPr bwMode="auto">
          <a:xfrm rot="16200000">
            <a:off x="5891212" y="2979738"/>
            <a:ext cx="2162175" cy="336550"/>
          </a:xfrm>
          <a:prstGeom prst="rect">
            <a:avLst/>
          </a:prstGeom>
          <a:noFill/>
          <a:ln w="9525">
            <a:noFill/>
            <a:miter lim="800000"/>
            <a:headEnd/>
            <a:tailEnd/>
          </a:ln>
          <a:effectLst/>
        </p:spPr>
        <p:txBody>
          <a:bodyPr>
            <a:spAutoFit/>
          </a:bodyPr>
          <a:lstStyle/>
          <a:p>
            <a:pPr>
              <a:spcBef>
                <a:spcPct val="50000"/>
              </a:spcBef>
            </a:pPr>
            <a:r>
              <a:rPr lang="en-US" sz="1600" b="1"/>
              <a:t>Liquidity in BESP</a:t>
            </a:r>
            <a:endParaRPr lang="ru-RU" sz="1600" b="1"/>
          </a:p>
        </p:txBody>
      </p:sp>
      <p:sp>
        <p:nvSpPr>
          <p:cNvPr id="16403" name="Text Box 19"/>
          <p:cNvSpPr txBox="1">
            <a:spLocks noChangeArrowheads="1"/>
          </p:cNvSpPr>
          <p:nvPr/>
        </p:nvSpPr>
        <p:spPr bwMode="auto">
          <a:xfrm rot="16200000">
            <a:off x="6301582" y="4945856"/>
            <a:ext cx="1443038" cy="581025"/>
          </a:xfrm>
          <a:prstGeom prst="rect">
            <a:avLst/>
          </a:prstGeom>
          <a:noFill/>
          <a:ln w="9525">
            <a:noFill/>
            <a:miter lim="800000"/>
            <a:headEnd/>
            <a:tailEnd/>
          </a:ln>
          <a:effectLst/>
        </p:spPr>
        <p:txBody>
          <a:bodyPr>
            <a:spAutoFit/>
          </a:bodyPr>
          <a:lstStyle/>
          <a:p>
            <a:pPr>
              <a:spcBef>
                <a:spcPct val="50000"/>
              </a:spcBef>
            </a:pPr>
            <a:r>
              <a:rPr lang="en-US" sz="1600" b="1"/>
              <a:t>Liquidity in Local PS</a:t>
            </a:r>
            <a:endParaRPr lang="ru-RU" sz="1600" b="1"/>
          </a:p>
        </p:txBody>
      </p:sp>
      <p:sp>
        <p:nvSpPr>
          <p:cNvPr id="16404" name="Text Box 20"/>
          <p:cNvSpPr txBox="1">
            <a:spLocks noChangeArrowheads="1"/>
          </p:cNvSpPr>
          <p:nvPr/>
        </p:nvSpPr>
        <p:spPr bwMode="auto">
          <a:xfrm>
            <a:off x="468313" y="1484313"/>
            <a:ext cx="2016125" cy="366712"/>
          </a:xfrm>
          <a:prstGeom prst="rect">
            <a:avLst/>
          </a:prstGeom>
          <a:noFill/>
          <a:ln w="9525">
            <a:noFill/>
            <a:miter lim="800000"/>
            <a:headEnd/>
            <a:tailEnd/>
          </a:ln>
          <a:effectLst/>
        </p:spPr>
        <p:txBody>
          <a:bodyPr>
            <a:spAutoFit/>
          </a:bodyPr>
          <a:lstStyle/>
          <a:p>
            <a:pPr algn="ctr">
              <a:spcBef>
                <a:spcPct val="50000"/>
              </a:spcBef>
            </a:pPr>
            <a:r>
              <a:rPr lang="en-US" b="1">
                <a:solidFill>
                  <a:schemeClr val="folHlink"/>
                </a:solidFill>
              </a:rPr>
              <a:t>AcBlnc+OvnLn</a:t>
            </a:r>
            <a:endParaRPr lang="ru-RU" b="1">
              <a:solidFill>
                <a:schemeClr val="folHlink"/>
              </a:solidFill>
            </a:endParaRPr>
          </a:p>
        </p:txBody>
      </p:sp>
      <p:sp>
        <p:nvSpPr>
          <p:cNvPr id="16405" name="Text Box 21"/>
          <p:cNvSpPr txBox="1">
            <a:spLocks noChangeArrowheads="1"/>
          </p:cNvSpPr>
          <p:nvPr/>
        </p:nvSpPr>
        <p:spPr bwMode="auto">
          <a:xfrm>
            <a:off x="6084888" y="1484313"/>
            <a:ext cx="2016125" cy="366712"/>
          </a:xfrm>
          <a:prstGeom prst="rect">
            <a:avLst/>
          </a:prstGeom>
          <a:noFill/>
          <a:ln w="9525">
            <a:noFill/>
            <a:miter lim="800000"/>
            <a:headEnd/>
            <a:tailEnd/>
          </a:ln>
          <a:effectLst/>
        </p:spPr>
        <p:txBody>
          <a:bodyPr>
            <a:spAutoFit/>
          </a:bodyPr>
          <a:lstStyle/>
          <a:p>
            <a:pPr algn="ctr">
              <a:spcBef>
                <a:spcPct val="50000"/>
              </a:spcBef>
            </a:pPr>
            <a:r>
              <a:rPr lang="en-US" b="1">
                <a:solidFill>
                  <a:srgbClr val="FF3300"/>
                </a:solidFill>
              </a:rPr>
              <a:t>BESP+LocalPS</a:t>
            </a:r>
            <a:endParaRPr lang="ru-RU" b="1">
              <a:solidFill>
                <a:srgbClr val="FF33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anim calcmode="lin" valueType="num">
                                      <p:cBhvr>
                                        <p:cTn id="7" dur="1000" fill="hold"/>
                                        <p:tgtEl>
                                          <p:spTgt spid="16387"/>
                                        </p:tgtEl>
                                        <p:attrNameLst>
                                          <p:attrName>ppt_w</p:attrName>
                                        </p:attrNameLst>
                                      </p:cBhvr>
                                      <p:tavLst>
                                        <p:tav tm="0">
                                          <p:val>
                                            <p:strVal val="#ppt_w*0.70"/>
                                          </p:val>
                                        </p:tav>
                                        <p:tav tm="100000">
                                          <p:val>
                                            <p:strVal val="#ppt_w"/>
                                          </p:val>
                                        </p:tav>
                                      </p:tavLst>
                                    </p:anim>
                                    <p:anim calcmode="lin" valueType="num">
                                      <p:cBhvr>
                                        <p:cTn id="8" dur="1000" fill="hold"/>
                                        <p:tgtEl>
                                          <p:spTgt spid="16387"/>
                                        </p:tgtEl>
                                        <p:attrNameLst>
                                          <p:attrName>ppt_h</p:attrName>
                                        </p:attrNameLst>
                                      </p:cBhvr>
                                      <p:tavLst>
                                        <p:tav tm="0">
                                          <p:val>
                                            <p:strVal val="#ppt_h"/>
                                          </p:val>
                                        </p:tav>
                                        <p:tav tm="100000">
                                          <p:val>
                                            <p:strVal val="#ppt_h"/>
                                          </p:val>
                                        </p:tav>
                                      </p:tavLst>
                                    </p:anim>
                                    <p:animEffect transition="in" filter="fade">
                                      <p:cBhvr>
                                        <p:cTn id="9" dur="1000"/>
                                        <p:tgtEl>
                                          <p:spTgt spid="16387"/>
                                        </p:tgtEl>
                                      </p:cBhvr>
                                    </p:animEffect>
                                  </p:childTnLst>
                                </p:cTn>
                              </p:par>
                              <p:par>
                                <p:cTn id="10" presetID="8" presetClass="entr" presetSubtype="16" fill="hold" grpId="0" nodeType="withEffect">
                                  <p:stCondLst>
                                    <p:cond delay="0"/>
                                  </p:stCondLst>
                                  <p:childTnLst>
                                    <p:set>
                                      <p:cBhvr>
                                        <p:cTn id="11" dur="1" fill="hold">
                                          <p:stCondLst>
                                            <p:cond delay="0"/>
                                          </p:stCondLst>
                                        </p:cTn>
                                        <p:tgtEl>
                                          <p:spTgt spid="16396"/>
                                        </p:tgtEl>
                                        <p:attrNameLst>
                                          <p:attrName>style.visibility</p:attrName>
                                        </p:attrNameLst>
                                      </p:cBhvr>
                                      <p:to>
                                        <p:strVal val="visible"/>
                                      </p:to>
                                    </p:set>
                                    <p:animEffect transition="in" filter="diamond(in)">
                                      <p:cBhvr>
                                        <p:cTn id="12" dur="2000"/>
                                        <p:tgtEl>
                                          <p:spTgt spid="16396"/>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16401"/>
                                        </p:tgtEl>
                                        <p:attrNameLst>
                                          <p:attrName>style.visibility</p:attrName>
                                        </p:attrNameLst>
                                      </p:cBhvr>
                                      <p:to>
                                        <p:strVal val="visible"/>
                                      </p:to>
                                    </p:set>
                                    <p:animEffect transition="in" filter="diamond(in)">
                                      <p:cBhvr>
                                        <p:cTn id="15" dur="2000"/>
                                        <p:tgtEl>
                                          <p:spTgt spid="16401"/>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6389"/>
                                        </p:tgtEl>
                                        <p:attrNameLst>
                                          <p:attrName>style.visibility</p:attrName>
                                        </p:attrNameLst>
                                      </p:cBhvr>
                                      <p:to>
                                        <p:strVal val="visible"/>
                                      </p:to>
                                    </p:set>
                                    <p:animEffect transition="in" filter="fade">
                                      <p:cBhvr>
                                        <p:cTn id="20" dur="1000"/>
                                        <p:tgtEl>
                                          <p:spTgt spid="16389"/>
                                        </p:tgtEl>
                                      </p:cBhvr>
                                    </p:animEffect>
                                    <p:anim calcmode="lin" valueType="num">
                                      <p:cBhvr>
                                        <p:cTn id="21" dur="1000" fill="hold"/>
                                        <p:tgtEl>
                                          <p:spTgt spid="16389"/>
                                        </p:tgtEl>
                                        <p:attrNameLst>
                                          <p:attrName>ppt_x</p:attrName>
                                        </p:attrNameLst>
                                      </p:cBhvr>
                                      <p:tavLst>
                                        <p:tav tm="0">
                                          <p:val>
                                            <p:strVal val="#ppt_x"/>
                                          </p:val>
                                        </p:tav>
                                        <p:tav tm="100000">
                                          <p:val>
                                            <p:strVal val="#ppt_x"/>
                                          </p:val>
                                        </p:tav>
                                      </p:tavLst>
                                    </p:anim>
                                    <p:anim calcmode="lin" valueType="num">
                                      <p:cBhvr>
                                        <p:cTn id="22" dur="1000" fill="hold"/>
                                        <p:tgtEl>
                                          <p:spTgt spid="16389"/>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7" presetClass="entr" presetSubtype="0" fill="hold" grpId="0" nodeType="afterEffect">
                                  <p:stCondLst>
                                    <p:cond delay="0"/>
                                  </p:stCondLst>
                                  <p:childTnLst>
                                    <p:set>
                                      <p:cBhvr>
                                        <p:cTn id="25" dur="1" fill="hold">
                                          <p:stCondLst>
                                            <p:cond delay="0"/>
                                          </p:stCondLst>
                                        </p:cTn>
                                        <p:tgtEl>
                                          <p:spTgt spid="16395"/>
                                        </p:tgtEl>
                                        <p:attrNameLst>
                                          <p:attrName>style.visibility</p:attrName>
                                        </p:attrNameLst>
                                      </p:cBhvr>
                                      <p:to>
                                        <p:strVal val="visible"/>
                                      </p:to>
                                    </p:set>
                                    <p:animEffect transition="in" filter="fade">
                                      <p:cBhvr>
                                        <p:cTn id="26" dur="1000"/>
                                        <p:tgtEl>
                                          <p:spTgt spid="16395"/>
                                        </p:tgtEl>
                                      </p:cBhvr>
                                    </p:animEffect>
                                    <p:anim calcmode="lin" valueType="num">
                                      <p:cBhvr>
                                        <p:cTn id="27" dur="1000" fill="hold"/>
                                        <p:tgtEl>
                                          <p:spTgt spid="16395"/>
                                        </p:tgtEl>
                                        <p:attrNameLst>
                                          <p:attrName>ppt_x</p:attrName>
                                        </p:attrNameLst>
                                      </p:cBhvr>
                                      <p:tavLst>
                                        <p:tav tm="0">
                                          <p:val>
                                            <p:strVal val="#ppt_x"/>
                                          </p:val>
                                        </p:tav>
                                        <p:tav tm="100000">
                                          <p:val>
                                            <p:strVal val="#ppt_x"/>
                                          </p:val>
                                        </p:tav>
                                      </p:tavLst>
                                    </p:anim>
                                    <p:anim calcmode="lin" valueType="num">
                                      <p:cBhvr>
                                        <p:cTn id="28" dur="1000" fill="hold"/>
                                        <p:tgtEl>
                                          <p:spTgt spid="1639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16404"/>
                                        </p:tgtEl>
                                        <p:attrNameLst>
                                          <p:attrName>style.visibility</p:attrName>
                                        </p:attrNameLst>
                                      </p:cBhvr>
                                      <p:to>
                                        <p:strVal val="visible"/>
                                      </p:to>
                                    </p:set>
                                    <p:animEffect transition="in" filter="diamond(in)">
                                      <p:cBhvr>
                                        <p:cTn id="33" dur="2000"/>
                                        <p:tgtEl>
                                          <p:spTgt spid="16404"/>
                                        </p:tgtEl>
                                      </p:cBhvr>
                                    </p:animEffect>
                                  </p:childTnLst>
                                </p:cTn>
                              </p:par>
                            </p:childTnLst>
                          </p:cTn>
                        </p:par>
                        <p:par>
                          <p:cTn id="34" fill="hold">
                            <p:stCondLst>
                              <p:cond delay="2000"/>
                            </p:stCondLst>
                            <p:childTnLst>
                              <p:par>
                                <p:cTn id="35" presetID="55" presetClass="entr" presetSubtype="0" fill="hold" grpId="0" nodeType="afterEffect">
                                  <p:stCondLst>
                                    <p:cond delay="0"/>
                                  </p:stCondLst>
                                  <p:childTnLst>
                                    <p:set>
                                      <p:cBhvr>
                                        <p:cTn id="36" dur="1" fill="hold">
                                          <p:stCondLst>
                                            <p:cond delay="0"/>
                                          </p:stCondLst>
                                        </p:cTn>
                                        <p:tgtEl>
                                          <p:spTgt spid="16391"/>
                                        </p:tgtEl>
                                        <p:attrNameLst>
                                          <p:attrName>style.visibility</p:attrName>
                                        </p:attrNameLst>
                                      </p:cBhvr>
                                      <p:to>
                                        <p:strVal val="visible"/>
                                      </p:to>
                                    </p:set>
                                    <p:anim calcmode="lin" valueType="num">
                                      <p:cBhvr>
                                        <p:cTn id="37" dur="1000" fill="hold"/>
                                        <p:tgtEl>
                                          <p:spTgt spid="16391"/>
                                        </p:tgtEl>
                                        <p:attrNameLst>
                                          <p:attrName>ppt_w</p:attrName>
                                        </p:attrNameLst>
                                      </p:cBhvr>
                                      <p:tavLst>
                                        <p:tav tm="0">
                                          <p:val>
                                            <p:strVal val="#ppt_w*0.70"/>
                                          </p:val>
                                        </p:tav>
                                        <p:tav tm="100000">
                                          <p:val>
                                            <p:strVal val="#ppt_w"/>
                                          </p:val>
                                        </p:tav>
                                      </p:tavLst>
                                    </p:anim>
                                    <p:anim calcmode="lin" valueType="num">
                                      <p:cBhvr>
                                        <p:cTn id="38" dur="1000" fill="hold"/>
                                        <p:tgtEl>
                                          <p:spTgt spid="16391"/>
                                        </p:tgtEl>
                                        <p:attrNameLst>
                                          <p:attrName>ppt_h</p:attrName>
                                        </p:attrNameLst>
                                      </p:cBhvr>
                                      <p:tavLst>
                                        <p:tav tm="0">
                                          <p:val>
                                            <p:strVal val="#ppt_h"/>
                                          </p:val>
                                        </p:tav>
                                        <p:tav tm="100000">
                                          <p:val>
                                            <p:strVal val="#ppt_h"/>
                                          </p:val>
                                        </p:tav>
                                      </p:tavLst>
                                    </p:anim>
                                    <p:animEffect transition="in" filter="fade">
                                      <p:cBhvr>
                                        <p:cTn id="39" dur="1000"/>
                                        <p:tgtEl>
                                          <p:spTgt spid="16391"/>
                                        </p:tgtEl>
                                      </p:cBhvr>
                                    </p:animEffect>
                                  </p:childTnLst>
                                </p:cTn>
                              </p:par>
                            </p:childTnLst>
                          </p:cTn>
                        </p:par>
                        <p:par>
                          <p:cTn id="40" fill="hold">
                            <p:stCondLst>
                              <p:cond delay="3000"/>
                            </p:stCondLst>
                            <p:childTnLst>
                              <p:par>
                                <p:cTn id="41" presetID="55" presetClass="entr" presetSubtype="0" fill="hold" grpId="0" nodeType="afterEffect">
                                  <p:stCondLst>
                                    <p:cond delay="0"/>
                                  </p:stCondLst>
                                  <p:childTnLst>
                                    <p:set>
                                      <p:cBhvr>
                                        <p:cTn id="42" dur="1" fill="hold">
                                          <p:stCondLst>
                                            <p:cond delay="0"/>
                                          </p:stCondLst>
                                        </p:cTn>
                                        <p:tgtEl>
                                          <p:spTgt spid="16388"/>
                                        </p:tgtEl>
                                        <p:attrNameLst>
                                          <p:attrName>style.visibility</p:attrName>
                                        </p:attrNameLst>
                                      </p:cBhvr>
                                      <p:to>
                                        <p:strVal val="visible"/>
                                      </p:to>
                                    </p:set>
                                    <p:anim calcmode="lin" valueType="num">
                                      <p:cBhvr>
                                        <p:cTn id="43" dur="1000" fill="hold"/>
                                        <p:tgtEl>
                                          <p:spTgt spid="16388"/>
                                        </p:tgtEl>
                                        <p:attrNameLst>
                                          <p:attrName>ppt_w</p:attrName>
                                        </p:attrNameLst>
                                      </p:cBhvr>
                                      <p:tavLst>
                                        <p:tav tm="0">
                                          <p:val>
                                            <p:strVal val="#ppt_w*0.70"/>
                                          </p:val>
                                        </p:tav>
                                        <p:tav tm="100000">
                                          <p:val>
                                            <p:strVal val="#ppt_w"/>
                                          </p:val>
                                        </p:tav>
                                      </p:tavLst>
                                    </p:anim>
                                    <p:anim calcmode="lin" valueType="num">
                                      <p:cBhvr>
                                        <p:cTn id="44" dur="1000" fill="hold"/>
                                        <p:tgtEl>
                                          <p:spTgt spid="16388"/>
                                        </p:tgtEl>
                                        <p:attrNameLst>
                                          <p:attrName>ppt_h</p:attrName>
                                        </p:attrNameLst>
                                      </p:cBhvr>
                                      <p:tavLst>
                                        <p:tav tm="0">
                                          <p:val>
                                            <p:strVal val="#ppt_h"/>
                                          </p:val>
                                        </p:tav>
                                        <p:tav tm="100000">
                                          <p:val>
                                            <p:strVal val="#ppt_h"/>
                                          </p:val>
                                        </p:tav>
                                      </p:tavLst>
                                    </p:anim>
                                    <p:animEffect transition="in" filter="fade">
                                      <p:cBhvr>
                                        <p:cTn id="45" dur="1000"/>
                                        <p:tgtEl>
                                          <p:spTgt spid="16388"/>
                                        </p:tgtEl>
                                      </p:cBhvr>
                                    </p:animEffect>
                                  </p:childTnLst>
                                </p:cTn>
                              </p:par>
                            </p:childTnLst>
                          </p:cTn>
                        </p:par>
                        <p:par>
                          <p:cTn id="46" fill="hold">
                            <p:stCondLst>
                              <p:cond delay="4000"/>
                            </p:stCondLst>
                            <p:childTnLst>
                              <p:par>
                                <p:cTn id="47" presetID="47" presetClass="entr" presetSubtype="0" fill="hold" grpId="0" nodeType="afterEffect">
                                  <p:stCondLst>
                                    <p:cond delay="0"/>
                                  </p:stCondLst>
                                  <p:childTnLst>
                                    <p:set>
                                      <p:cBhvr>
                                        <p:cTn id="48" dur="1" fill="hold">
                                          <p:stCondLst>
                                            <p:cond delay="0"/>
                                          </p:stCondLst>
                                        </p:cTn>
                                        <p:tgtEl>
                                          <p:spTgt spid="16399"/>
                                        </p:tgtEl>
                                        <p:attrNameLst>
                                          <p:attrName>style.visibility</p:attrName>
                                        </p:attrNameLst>
                                      </p:cBhvr>
                                      <p:to>
                                        <p:strVal val="visible"/>
                                      </p:to>
                                    </p:set>
                                    <p:animEffect transition="in" filter="fade">
                                      <p:cBhvr>
                                        <p:cTn id="49" dur="1000"/>
                                        <p:tgtEl>
                                          <p:spTgt spid="16399"/>
                                        </p:tgtEl>
                                      </p:cBhvr>
                                    </p:animEffect>
                                    <p:anim calcmode="lin" valueType="num">
                                      <p:cBhvr>
                                        <p:cTn id="50" dur="1000" fill="hold"/>
                                        <p:tgtEl>
                                          <p:spTgt spid="16399"/>
                                        </p:tgtEl>
                                        <p:attrNameLst>
                                          <p:attrName>ppt_x</p:attrName>
                                        </p:attrNameLst>
                                      </p:cBhvr>
                                      <p:tavLst>
                                        <p:tav tm="0">
                                          <p:val>
                                            <p:strVal val="#ppt_x"/>
                                          </p:val>
                                        </p:tav>
                                        <p:tav tm="100000">
                                          <p:val>
                                            <p:strVal val="#ppt_x"/>
                                          </p:val>
                                        </p:tav>
                                      </p:tavLst>
                                    </p:anim>
                                    <p:anim calcmode="lin" valueType="num">
                                      <p:cBhvr>
                                        <p:cTn id="51" dur="1000" fill="hold"/>
                                        <p:tgtEl>
                                          <p:spTgt spid="16399"/>
                                        </p:tgtEl>
                                        <p:attrNameLst>
                                          <p:attrName>ppt_y</p:attrName>
                                        </p:attrNameLst>
                                      </p:cBhvr>
                                      <p:tavLst>
                                        <p:tav tm="0">
                                          <p:val>
                                            <p:strVal val="#ppt_y-.1"/>
                                          </p:val>
                                        </p:tav>
                                        <p:tav tm="100000">
                                          <p:val>
                                            <p:strVal val="#ppt_y"/>
                                          </p:val>
                                        </p:tav>
                                      </p:tavLst>
                                    </p:anim>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16398"/>
                                        </p:tgtEl>
                                        <p:attrNameLst>
                                          <p:attrName>style.visibility</p:attrName>
                                        </p:attrNameLst>
                                      </p:cBhvr>
                                      <p:to>
                                        <p:strVal val="visible"/>
                                      </p:to>
                                    </p:set>
                                    <p:animEffect transition="in" filter="fade">
                                      <p:cBhvr>
                                        <p:cTn id="55" dur="1000"/>
                                        <p:tgtEl>
                                          <p:spTgt spid="16398"/>
                                        </p:tgtEl>
                                      </p:cBhvr>
                                    </p:animEffect>
                                    <p:anim calcmode="lin" valueType="num">
                                      <p:cBhvr>
                                        <p:cTn id="56" dur="1000" fill="hold"/>
                                        <p:tgtEl>
                                          <p:spTgt spid="16398"/>
                                        </p:tgtEl>
                                        <p:attrNameLst>
                                          <p:attrName>ppt_x</p:attrName>
                                        </p:attrNameLst>
                                      </p:cBhvr>
                                      <p:tavLst>
                                        <p:tav tm="0">
                                          <p:val>
                                            <p:strVal val="#ppt_x"/>
                                          </p:val>
                                        </p:tav>
                                        <p:tav tm="100000">
                                          <p:val>
                                            <p:strVal val="#ppt_x"/>
                                          </p:val>
                                        </p:tav>
                                      </p:tavLst>
                                    </p:anim>
                                    <p:anim calcmode="lin" valueType="num">
                                      <p:cBhvr>
                                        <p:cTn id="57" dur="1000" fill="hold"/>
                                        <p:tgtEl>
                                          <p:spTgt spid="16398"/>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grpId="0" nodeType="clickEffect">
                                  <p:stCondLst>
                                    <p:cond delay="0"/>
                                  </p:stCondLst>
                                  <p:childTnLst>
                                    <p:set>
                                      <p:cBhvr>
                                        <p:cTn id="61" dur="1" fill="hold">
                                          <p:stCondLst>
                                            <p:cond delay="0"/>
                                          </p:stCondLst>
                                        </p:cTn>
                                        <p:tgtEl>
                                          <p:spTgt spid="16405"/>
                                        </p:tgtEl>
                                        <p:attrNameLst>
                                          <p:attrName>style.visibility</p:attrName>
                                        </p:attrNameLst>
                                      </p:cBhvr>
                                      <p:to>
                                        <p:strVal val="visible"/>
                                      </p:to>
                                    </p:set>
                                    <p:animEffect transition="in" filter="diamond(in)">
                                      <p:cBhvr>
                                        <p:cTn id="62" dur="2000"/>
                                        <p:tgtEl>
                                          <p:spTgt spid="16405"/>
                                        </p:tgtEl>
                                      </p:cBhvr>
                                    </p:animEffect>
                                  </p:childTnLst>
                                </p:cTn>
                              </p:par>
                            </p:childTnLst>
                          </p:cTn>
                        </p:par>
                        <p:par>
                          <p:cTn id="63" fill="hold">
                            <p:stCondLst>
                              <p:cond delay="2000"/>
                            </p:stCondLst>
                            <p:childTnLst>
                              <p:par>
                                <p:cTn id="64" presetID="55" presetClass="entr" presetSubtype="0" fill="hold" grpId="0" nodeType="afterEffect">
                                  <p:stCondLst>
                                    <p:cond delay="0"/>
                                  </p:stCondLst>
                                  <p:childTnLst>
                                    <p:set>
                                      <p:cBhvr>
                                        <p:cTn id="65" dur="1" fill="hold">
                                          <p:stCondLst>
                                            <p:cond delay="0"/>
                                          </p:stCondLst>
                                        </p:cTn>
                                        <p:tgtEl>
                                          <p:spTgt spid="16393"/>
                                        </p:tgtEl>
                                        <p:attrNameLst>
                                          <p:attrName>style.visibility</p:attrName>
                                        </p:attrNameLst>
                                      </p:cBhvr>
                                      <p:to>
                                        <p:strVal val="visible"/>
                                      </p:to>
                                    </p:set>
                                    <p:anim calcmode="lin" valueType="num">
                                      <p:cBhvr>
                                        <p:cTn id="66" dur="1000" fill="hold"/>
                                        <p:tgtEl>
                                          <p:spTgt spid="16393"/>
                                        </p:tgtEl>
                                        <p:attrNameLst>
                                          <p:attrName>ppt_w</p:attrName>
                                        </p:attrNameLst>
                                      </p:cBhvr>
                                      <p:tavLst>
                                        <p:tav tm="0">
                                          <p:val>
                                            <p:strVal val="#ppt_w*0.70"/>
                                          </p:val>
                                        </p:tav>
                                        <p:tav tm="100000">
                                          <p:val>
                                            <p:strVal val="#ppt_w"/>
                                          </p:val>
                                        </p:tav>
                                      </p:tavLst>
                                    </p:anim>
                                    <p:anim calcmode="lin" valueType="num">
                                      <p:cBhvr>
                                        <p:cTn id="67" dur="1000" fill="hold"/>
                                        <p:tgtEl>
                                          <p:spTgt spid="16393"/>
                                        </p:tgtEl>
                                        <p:attrNameLst>
                                          <p:attrName>ppt_h</p:attrName>
                                        </p:attrNameLst>
                                      </p:cBhvr>
                                      <p:tavLst>
                                        <p:tav tm="0">
                                          <p:val>
                                            <p:strVal val="#ppt_h"/>
                                          </p:val>
                                        </p:tav>
                                        <p:tav tm="100000">
                                          <p:val>
                                            <p:strVal val="#ppt_h"/>
                                          </p:val>
                                        </p:tav>
                                      </p:tavLst>
                                    </p:anim>
                                    <p:animEffect transition="in" filter="fade">
                                      <p:cBhvr>
                                        <p:cTn id="68" dur="1000"/>
                                        <p:tgtEl>
                                          <p:spTgt spid="16393"/>
                                        </p:tgtEl>
                                      </p:cBhvr>
                                    </p:animEffect>
                                  </p:childTnLst>
                                </p:cTn>
                              </p:par>
                            </p:childTnLst>
                          </p:cTn>
                        </p:par>
                        <p:par>
                          <p:cTn id="69" fill="hold">
                            <p:stCondLst>
                              <p:cond delay="3000"/>
                            </p:stCondLst>
                            <p:childTnLst>
                              <p:par>
                                <p:cTn id="70" presetID="55" presetClass="entr" presetSubtype="0" fill="hold" grpId="0" nodeType="afterEffect">
                                  <p:stCondLst>
                                    <p:cond delay="0"/>
                                  </p:stCondLst>
                                  <p:childTnLst>
                                    <p:set>
                                      <p:cBhvr>
                                        <p:cTn id="71" dur="1" fill="hold">
                                          <p:stCondLst>
                                            <p:cond delay="0"/>
                                          </p:stCondLst>
                                        </p:cTn>
                                        <p:tgtEl>
                                          <p:spTgt spid="16394"/>
                                        </p:tgtEl>
                                        <p:attrNameLst>
                                          <p:attrName>style.visibility</p:attrName>
                                        </p:attrNameLst>
                                      </p:cBhvr>
                                      <p:to>
                                        <p:strVal val="visible"/>
                                      </p:to>
                                    </p:set>
                                    <p:anim calcmode="lin" valueType="num">
                                      <p:cBhvr>
                                        <p:cTn id="72" dur="1000" fill="hold"/>
                                        <p:tgtEl>
                                          <p:spTgt spid="16394"/>
                                        </p:tgtEl>
                                        <p:attrNameLst>
                                          <p:attrName>ppt_w</p:attrName>
                                        </p:attrNameLst>
                                      </p:cBhvr>
                                      <p:tavLst>
                                        <p:tav tm="0">
                                          <p:val>
                                            <p:strVal val="#ppt_w*0.70"/>
                                          </p:val>
                                        </p:tav>
                                        <p:tav tm="100000">
                                          <p:val>
                                            <p:strVal val="#ppt_w"/>
                                          </p:val>
                                        </p:tav>
                                      </p:tavLst>
                                    </p:anim>
                                    <p:anim calcmode="lin" valueType="num">
                                      <p:cBhvr>
                                        <p:cTn id="73" dur="1000" fill="hold"/>
                                        <p:tgtEl>
                                          <p:spTgt spid="16394"/>
                                        </p:tgtEl>
                                        <p:attrNameLst>
                                          <p:attrName>ppt_h</p:attrName>
                                        </p:attrNameLst>
                                      </p:cBhvr>
                                      <p:tavLst>
                                        <p:tav tm="0">
                                          <p:val>
                                            <p:strVal val="#ppt_h"/>
                                          </p:val>
                                        </p:tav>
                                        <p:tav tm="100000">
                                          <p:val>
                                            <p:strVal val="#ppt_h"/>
                                          </p:val>
                                        </p:tav>
                                      </p:tavLst>
                                    </p:anim>
                                    <p:animEffect transition="in" filter="fade">
                                      <p:cBhvr>
                                        <p:cTn id="74" dur="1000"/>
                                        <p:tgtEl>
                                          <p:spTgt spid="16394"/>
                                        </p:tgtEl>
                                      </p:cBhvr>
                                    </p:animEffect>
                                  </p:childTnLst>
                                </p:cTn>
                              </p:par>
                            </p:childTnLst>
                          </p:cTn>
                        </p:par>
                        <p:par>
                          <p:cTn id="75" fill="hold">
                            <p:stCondLst>
                              <p:cond delay="4000"/>
                            </p:stCondLst>
                            <p:childTnLst>
                              <p:par>
                                <p:cTn id="76" presetID="42" presetClass="entr" presetSubtype="0" fill="hold" grpId="0" nodeType="afterEffect">
                                  <p:stCondLst>
                                    <p:cond delay="0"/>
                                  </p:stCondLst>
                                  <p:childTnLst>
                                    <p:set>
                                      <p:cBhvr>
                                        <p:cTn id="77" dur="1" fill="hold">
                                          <p:stCondLst>
                                            <p:cond delay="0"/>
                                          </p:stCondLst>
                                        </p:cTn>
                                        <p:tgtEl>
                                          <p:spTgt spid="16402"/>
                                        </p:tgtEl>
                                        <p:attrNameLst>
                                          <p:attrName>style.visibility</p:attrName>
                                        </p:attrNameLst>
                                      </p:cBhvr>
                                      <p:to>
                                        <p:strVal val="visible"/>
                                      </p:to>
                                    </p:set>
                                    <p:animEffect transition="in" filter="fade">
                                      <p:cBhvr>
                                        <p:cTn id="78" dur="1000"/>
                                        <p:tgtEl>
                                          <p:spTgt spid="16402"/>
                                        </p:tgtEl>
                                      </p:cBhvr>
                                    </p:animEffect>
                                    <p:anim calcmode="lin" valueType="num">
                                      <p:cBhvr>
                                        <p:cTn id="79" dur="1000" fill="hold"/>
                                        <p:tgtEl>
                                          <p:spTgt spid="16402"/>
                                        </p:tgtEl>
                                        <p:attrNameLst>
                                          <p:attrName>ppt_x</p:attrName>
                                        </p:attrNameLst>
                                      </p:cBhvr>
                                      <p:tavLst>
                                        <p:tav tm="0">
                                          <p:val>
                                            <p:strVal val="#ppt_x"/>
                                          </p:val>
                                        </p:tav>
                                        <p:tav tm="100000">
                                          <p:val>
                                            <p:strVal val="#ppt_x"/>
                                          </p:val>
                                        </p:tav>
                                      </p:tavLst>
                                    </p:anim>
                                    <p:anim calcmode="lin" valueType="num">
                                      <p:cBhvr>
                                        <p:cTn id="80" dur="1000" fill="hold"/>
                                        <p:tgtEl>
                                          <p:spTgt spid="16402"/>
                                        </p:tgtEl>
                                        <p:attrNameLst>
                                          <p:attrName>ppt_y</p:attrName>
                                        </p:attrNameLst>
                                      </p:cBhvr>
                                      <p:tavLst>
                                        <p:tav tm="0">
                                          <p:val>
                                            <p:strVal val="#ppt_y+.1"/>
                                          </p:val>
                                        </p:tav>
                                        <p:tav tm="100000">
                                          <p:val>
                                            <p:strVal val="#ppt_y"/>
                                          </p:val>
                                        </p:tav>
                                      </p:tavLst>
                                    </p:anim>
                                  </p:childTnLst>
                                </p:cTn>
                              </p:par>
                            </p:childTnLst>
                          </p:cTn>
                        </p:par>
                        <p:par>
                          <p:cTn id="81" fill="hold">
                            <p:stCondLst>
                              <p:cond delay="5000"/>
                            </p:stCondLst>
                            <p:childTnLst>
                              <p:par>
                                <p:cTn id="82" presetID="47" presetClass="entr" presetSubtype="0" fill="hold" grpId="0" nodeType="afterEffect">
                                  <p:stCondLst>
                                    <p:cond delay="0"/>
                                  </p:stCondLst>
                                  <p:childTnLst>
                                    <p:set>
                                      <p:cBhvr>
                                        <p:cTn id="83" dur="1" fill="hold">
                                          <p:stCondLst>
                                            <p:cond delay="0"/>
                                          </p:stCondLst>
                                        </p:cTn>
                                        <p:tgtEl>
                                          <p:spTgt spid="16403"/>
                                        </p:tgtEl>
                                        <p:attrNameLst>
                                          <p:attrName>style.visibility</p:attrName>
                                        </p:attrNameLst>
                                      </p:cBhvr>
                                      <p:to>
                                        <p:strVal val="visible"/>
                                      </p:to>
                                    </p:set>
                                    <p:animEffect transition="in" filter="fade">
                                      <p:cBhvr>
                                        <p:cTn id="84" dur="1000"/>
                                        <p:tgtEl>
                                          <p:spTgt spid="16403"/>
                                        </p:tgtEl>
                                      </p:cBhvr>
                                    </p:animEffect>
                                    <p:anim calcmode="lin" valueType="num">
                                      <p:cBhvr>
                                        <p:cTn id="85" dur="1000" fill="hold"/>
                                        <p:tgtEl>
                                          <p:spTgt spid="16403"/>
                                        </p:tgtEl>
                                        <p:attrNameLst>
                                          <p:attrName>ppt_x</p:attrName>
                                        </p:attrNameLst>
                                      </p:cBhvr>
                                      <p:tavLst>
                                        <p:tav tm="0">
                                          <p:val>
                                            <p:strVal val="#ppt_x"/>
                                          </p:val>
                                        </p:tav>
                                        <p:tav tm="100000">
                                          <p:val>
                                            <p:strVal val="#ppt_x"/>
                                          </p:val>
                                        </p:tav>
                                      </p:tavLst>
                                    </p:anim>
                                    <p:anim calcmode="lin" valueType="num">
                                      <p:cBhvr>
                                        <p:cTn id="86" dur="1000" fill="hold"/>
                                        <p:tgtEl>
                                          <p:spTgt spid="1640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nimBg="1"/>
      <p:bldP spid="16388" grpId="0" animBg="1"/>
      <p:bldP spid="16389" grpId="0" animBg="1"/>
      <p:bldP spid="16391" grpId="0" animBg="1"/>
      <p:bldP spid="16393" grpId="0" animBg="1"/>
      <p:bldP spid="16394" grpId="0" animBg="1"/>
      <p:bldP spid="16395" grpId="0" animBg="1"/>
      <p:bldP spid="16396" grpId="0"/>
      <p:bldP spid="16398" grpId="0"/>
      <p:bldP spid="16399" grpId="0"/>
      <p:bldP spid="16401" grpId="0"/>
      <p:bldP spid="16402" grpId="0"/>
      <p:bldP spid="16403" grpId="0"/>
      <p:bldP spid="16404" grpId="0"/>
      <p:bldP spid="1640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Нижний колонтитул 2"/>
          <p:cNvSpPr>
            <a:spLocks noGrp="1"/>
          </p:cNvSpPr>
          <p:nvPr>
            <p:ph type="ftr" sz="quarter" idx="10"/>
          </p:nvPr>
        </p:nvSpPr>
        <p:spPr/>
        <p:txBody>
          <a:bodyPr/>
          <a:lstStyle/>
          <a:p>
            <a:r>
              <a:rPr lang="en-US" dirty="0"/>
              <a:t>V. Kulipanov		</a:t>
            </a:r>
            <a:r>
              <a:rPr lang="en-US" dirty="0" smtClean="0"/>
              <a:t>7 </a:t>
            </a:r>
            <a:r>
              <a:rPr lang="en-US" dirty="0"/>
              <a:t>IRSF, London, Apr </a:t>
            </a:r>
            <a:r>
              <a:rPr lang="en-US" dirty="0" smtClean="0"/>
              <a:t>14, 2010</a:t>
            </a:r>
            <a:endParaRPr lang="ru-RU" dirty="0"/>
          </a:p>
        </p:txBody>
      </p:sp>
      <p:sp>
        <p:nvSpPr>
          <p:cNvPr id="20" name="Номер слайда 3"/>
          <p:cNvSpPr>
            <a:spLocks noGrp="1"/>
          </p:cNvSpPr>
          <p:nvPr>
            <p:ph type="sldNum" sz="quarter" idx="11"/>
          </p:nvPr>
        </p:nvSpPr>
        <p:spPr/>
        <p:txBody>
          <a:bodyPr/>
          <a:lstStyle/>
          <a:p>
            <a:fld id="{126C8CF8-8CEA-41D6-9AD2-D08CDAADD20C}" type="slidenum">
              <a:rPr lang="ru-RU"/>
              <a:pPr/>
              <a:t>11</a:t>
            </a:fld>
            <a:endParaRPr lang="ru-RU"/>
          </a:p>
        </p:txBody>
      </p:sp>
      <p:pic>
        <p:nvPicPr>
          <p:cNvPr id="55298" name="Picture 2" descr="j0242017"/>
          <p:cNvPicPr>
            <a:picLocks noChangeAspect="1" noChangeArrowheads="1"/>
          </p:cNvPicPr>
          <p:nvPr/>
        </p:nvPicPr>
        <p:blipFill>
          <a:blip r:embed="rId2"/>
          <a:srcRect/>
          <a:stretch>
            <a:fillRect/>
          </a:stretch>
        </p:blipFill>
        <p:spPr bwMode="auto">
          <a:xfrm>
            <a:off x="7451725" y="3429000"/>
            <a:ext cx="1081088" cy="1017588"/>
          </a:xfrm>
          <a:prstGeom prst="rect">
            <a:avLst/>
          </a:prstGeom>
          <a:noFill/>
          <a:ln w="9525">
            <a:noFill/>
            <a:miter lim="800000"/>
            <a:headEnd/>
            <a:tailEnd/>
          </a:ln>
        </p:spPr>
      </p:pic>
      <p:sp>
        <p:nvSpPr>
          <p:cNvPr id="55299" name="Rectangle 3"/>
          <p:cNvSpPr>
            <a:spLocks noGrp="1" noChangeArrowheads="1"/>
          </p:cNvSpPr>
          <p:nvPr>
            <p:ph type="title"/>
          </p:nvPr>
        </p:nvSpPr>
        <p:spPr>
          <a:xfrm>
            <a:off x="457200" y="125413"/>
            <a:ext cx="8229600" cy="1143000"/>
          </a:xfrm>
        </p:spPr>
        <p:txBody>
          <a:bodyPr/>
          <a:lstStyle/>
          <a:p>
            <a:r>
              <a:rPr lang="en-US" sz="4000" b="1"/>
              <a:t>Liquidity bridge</a:t>
            </a:r>
            <a:br>
              <a:rPr lang="en-US" sz="4000" b="1"/>
            </a:br>
            <a:r>
              <a:rPr lang="en-US" sz="3200"/>
              <a:t>between BESP and Local payment system</a:t>
            </a:r>
            <a:endParaRPr lang="ru-RU" sz="3200"/>
          </a:p>
        </p:txBody>
      </p:sp>
      <p:sp>
        <p:nvSpPr>
          <p:cNvPr id="55300" name="Text Box 4"/>
          <p:cNvSpPr txBox="1">
            <a:spLocks noChangeArrowheads="1"/>
          </p:cNvSpPr>
          <p:nvPr/>
        </p:nvSpPr>
        <p:spPr bwMode="auto">
          <a:xfrm>
            <a:off x="6981825" y="4724400"/>
            <a:ext cx="2162175" cy="336550"/>
          </a:xfrm>
          <a:prstGeom prst="rect">
            <a:avLst/>
          </a:prstGeom>
          <a:noFill/>
          <a:ln w="9525">
            <a:noFill/>
            <a:miter lim="800000"/>
            <a:headEnd/>
            <a:tailEnd/>
          </a:ln>
          <a:effectLst/>
        </p:spPr>
        <p:txBody>
          <a:bodyPr>
            <a:spAutoFit/>
          </a:bodyPr>
          <a:lstStyle/>
          <a:p>
            <a:pPr>
              <a:spcBef>
                <a:spcPct val="50000"/>
              </a:spcBef>
            </a:pPr>
            <a:r>
              <a:rPr lang="en-US" sz="1600" b="1"/>
              <a:t>Liquidity in BESP</a:t>
            </a:r>
            <a:endParaRPr lang="ru-RU" sz="1600" b="1"/>
          </a:p>
        </p:txBody>
      </p:sp>
      <p:sp>
        <p:nvSpPr>
          <p:cNvPr id="55301" name="Text Box 5"/>
          <p:cNvSpPr txBox="1">
            <a:spLocks noChangeArrowheads="1"/>
          </p:cNvSpPr>
          <p:nvPr/>
        </p:nvSpPr>
        <p:spPr bwMode="auto">
          <a:xfrm>
            <a:off x="304800" y="4941888"/>
            <a:ext cx="2251075" cy="336550"/>
          </a:xfrm>
          <a:prstGeom prst="rect">
            <a:avLst/>
          </a:prstGeom>
          <a:noFill/>
          <a:ln w="9525">
            <a:noFill/>
            <a:miter lim="800000"/>
            <a:headEnd/>
            <a:tailEnd/>
          </a:ln>
          <a:effectLst/>
        </p:spPr>
        <p:txBody>
          <a:bodyPr>
            <a:spAutoFit/>
          </a:bodyPr>
          <a:lstStyle/>
          <a:p>
            <a:pPr>
              <a:spcBef>
                <a:spcPct val="50000"/>
              </a:spcBef>
            </a:pPr>
            <a:r>
              <a:rPr lang="en-US" sz="1600" b="1"/>
              <a:t>Liquidity in Local PS</a:t>
            </a:r>
            <a:endParaRPr lang="ru-RU" sz="1600" b="1"/>
          </a:p>
        </p:txBody>
      </p:sp>
      <p:pic>
        <p:nvPicPr>
          <p:cNvPr id="55302" name="Picture 6" descr="j0242017"/>
          <p:cNvPicPr>
            <a:picLocks noChangeAspect="1" noChangeArrowheads="1"/>
          </p:cNvPicPr>
          <p:nvPr/>
        </p:nvPicPr>
        <p:blipFill>
          <a:blip r:embed="rId2"/>
          <a:srcRect/>
          <a:stretch>
            <a:fillRect/>
          </a:stretch>
        </p:blipFill>
        <p:spPr bwMode="auto">
          <a:xfrm>
            <a:off x="1979613" y="1773238"/>
            <a:ext cx="1171575" cy="1103312"/>
          </a:xfrm>
          <a:prstGeom prst="rect">
            <a:avLst/>
          </a:prstGeom>
          <a:noFill/>
          <a:ln w="9525">
            <a:noFill/>
            <a:miter lim="800000"/>
            <a:headEnd/>
            <a:tailEnd/>
          </a:ln>
        </p:spPr>
      </p:pic>
      <p:pic>
        <p:nvPicPr>
          <p:cNvPr id="55303" name="Picture 7" descr="j0242017"/>
          <p:cNvPicPr>
            <a:picLocks noChangeAspect="1" noChangeArrowheads="1"/>
          </p:cNvPicPr>
          <p:nvPr/>
        </p:nvPicPr>
        <p:blipFill>
          <a:blip r:embed="rId2"/>
          <a:srcRect/>
          <a:stretch>
            <a:fillRect/>
          </a:stretch>
        </p:blipFill>
        <p:spPr bwMode="auto">
          <a:xfrm>
            <a:off x="2843213" y="1773238"/>
            <a:ext cx="1171575" cy="1103312"/>
          </a:xfrm>
          <a:prstGeom prst="rect">
            <a:avLst/>
          </a:prstGeom>
          <a:noFill/>
          <a:ln w="9525">
            <a:noFill/>
            <a:miter lim="800000"/>
            <a:headEnd/>
            <a:tailEnd/>
          </a:ln>
        </p:spPr>
      </p:pic>
      <p:pic>
        <p:nvPicPr>
          <p:cNvPr id="55304" name="Picture 8" descr="j0242017"/>
          <p:cNvPicPr>
            <a:picLocks noChangeAspect="1" noChangeArrowheads="1"/>
          </p:cNvPicPr>
          <p:nvPr/>
        </p:nvPicPr>
        <p:blipFill>
          <a:blip r:embed="rId2"/>
          <a:srcRect/>
          <a:stretch>
            <a:fillRect/>
          </a:stretch>
        </p:blipFill>
        <p:spPr bwMode="auto">
          <a:xfrm>
            <a:off x="3635375" y="1773238"/>
            <a:ext cx="1171575" cy="1103312"/>
          </a:xfrm>
          <a:prstGeom prst="rect">
            <a:avLst/>
          </a:prstGeom>
          <a:noFill/>
          <a:ln w="9525">
            <a:noFill/>
            <a:miter lim="800000"/>
            <a:headEnd/>
            <a:tailEnd/>
          </a:ln>
        </p:spPr>
      </p:pic>
      <p:pic>
        <p:nvPicPr>
          <p:cNvPr id="55305" name="Picture 9" descr="j0242017"/>
          <p:cNvPicPr>
            <a:picLocks noChangeAspect="1" noChangeArrowheads="1"/>
          </p:cNvPicPr>
          <p:nvPr/>
        </p:nvPicPr>
        <p:blipFill>
          <a:blip r:embed="rId2"/>
          <a:srcRect/>
          <a:stretch>
            <a:fillRect/>
          </a:stretch>
        </p:blipFill>
        <p:spPr bwMode="auto">
          <a:xfrm>
            <a:off x="4284663" y="1773238"/>
            <a:ext cx="1171575" cy="1103312"/>
          </a:xfrm>
          <a:prstGeom prst="rect">
            <a:avLst/>
          </a:prstGeom>
          <a:noFill/>
          <a:ln w="9525">
            <a:noFill/>
            <a:miter lim="800000"/>
            <a:headEnd/>
            <a:tailEnd/>
          </a:ln>
        </p:spPr>
      </p:pic>
      <p:pic>
        <p:nvPicPr>
          <p:cNvPr id="55306" name="Picture 10" descr="j0242017"/>
          <p:cNvPicPr>
            <a:picLocks noChangeAspect="1" noChangeArrowheads="1"/>
          </p:cNvPicPr>
          <p:nvPr/>
        </p:nvPicPr>
        <p:blipFill>
          <a:blip r:embed="rId2"/>
          <a:srcRect/>
          <a:stretch>
            <a:fillRect/>
          </a:stretch>
        </p:blipFill>
        <p:spPr bwMode="auto">
          <a:xfrm>
            <a:off x="4859338" y="1773238"/>
            <a:ext cx="1171575" cy="1103312"/>
          </a:xfrm>
          <a:prstGeom prst="rect">
            <a:avLst/>
          </a:prstGeom>
          <a:noFill/>
          <a:ln w="9525">
            <a:noFill/>
            <a:miter lim="800000"/>
            <a:headEnd/>
            <a:tailEnd/>
          </a:ln>
        </p:spPr>
      </p:pic>
      <p:pic>
        <p:nvPicPr>
          <p:cNvPr id="55307" name="Picture 11" descr="j0242017"/>
          <p:cNvPicPr>
            <a:picLocks noChangeAspect="1" noChangeArrowheads="1"/>
          </p:cNvPicPr>
          <p:nvPr/>
        </p:nvPicPr>
        <p:blipFill>
          <a:blip r:embed="rId2"/>
          <a:srcRect/>
          <a:stretch>
            <a:fillRect/>
          </a:stretch>
        </p:blipFill>
        <p:spPr bwMode="auto">
          <a:xfrm>
            <a:off x="5364163" y="1773238"/>
            <a:ext cx="1171575" cy="1103312"/>
          </a:xfrm>
          <a:prstGeom prst="rect">
            <a:avLst/>
          </a:prstGeom>
          <a:noFill/>
          <a:ln w="9525">
            <a:noFill/>
            <a:miter lim="800000"/>
            <a:headEnd/>
            <a:tailEnd/>
          </a:ln>
        </p:spPr>
      </p:pic>
      <p:pic>
        <p:nvPicPr>
          <p:cNvPr id="55308" name="Picture 12" descr="j0242017"/>
          <p:cNvPicPr>
            <a:picLocks noChangeAspect="1" noChangeArrowheads="1"/>
          </p:cNvPicPr>
          <p:nvPr/>
        </p:nvPicPr>
        <p:blipFill>
          <a:blip r:embed="rId2"/>
          <a:srcRect/>
          <a:stretch>
            <a:fillRect/>
          </a:stretch>
        </p:blipFill>
        <p:spPr bwMode="auto">
          <a:xfrm>
            <a:off x="6443663" y="1773238"/>
            <a:ext cx="1171575" cy="1103312"/>
          </a:xfrm>
          <a:prstGeom prst="rect">
            <a:avLst/>
          </a:prstGeom>
          <a:noFill/>
          <a:ln w="9525">
            <a:noFill/>
            <a:miter lim="800000"/>
            <a:headEnd/>
            <a:tailEnd/>
          </a:ln>
        </p:spPr>
      </p:pic>
      <p:pic>
        <p:nvPicPr>
          <p:cNvPr id="55309" name="Picture 13" descr="j0242017"/>
          <p:cNvPicPr>
            <a:picLocks noChangeAspect="1" noChangeArrowheads="1"/>
          </p:cNvPicPr>
          <p:nvPr/>
        </p:nvPicPr>
        <p:blipFill>
          <a:blip r:embed="rId2"/>
          <a:srcRect/>
          <a:stretch>
            <a:fillRect/>
          </a:stretch>
        </p:blipFill>
        <p:spPr bwMode="auto">
          <a:xfrm>
            <a:off x="1403350" y="1773238"/>
            <a:ext cx="1171575" cy="1103312"/>
          </a:xfrm>
          <a:prstGeom prst="rect">
            <a:avLst/>
          </a:prstGeom>
          <a:noFill/>
          <a:ln w="9525">
            <a:noFill/>
            <a:miter lim="800000"/>
            <a:headEnd/>
            <a:tailEnd/>
          </a:ln>
        </p:spPr>
      </p:pic>
      <p:pic>
        <p:nvPicPr>
          <p:cNvPr id="55310" name="Picture 14" descr="j0242017"/>
          <p:cNvPicPr>
            <a:picLocks noChangeAspect="1" noChangeArrowheads="1"/>
          </p:cNvPicPr>
          <p:nvPr/>
        </p:nvPicPr>
        <p:blipFill>
          <a:blip r:embed="rId2"/>
          <a:srcRect/>
          <a:stretch>
            <a:fillRect/>
          </a:stretch>
        </p:blipFill>
        <p:spPr bwMode="auto">
          <a:xfrm>
            <a:off x="5867400" y="1773238"/>
            <a:ext cx="1171575" cy="1103312"/>
          </a:xfrm>
          <a:prstGeom prst="rect">
            <a:avLst/>
          </a:prstGeom>
          <a:noFill/>
          <a:ln w="9525">
            <a:noFill/>
            <a:miter lim="800000"/>
            <a:headEnd/>
            <a:tailEnd/>
          </a:ln>
        </p:spPr>
      </p:pic>
      <p:pic>
        <p:nvPicPr>
          <p:cNvPr id="55311" name="Picture 15" descr="j0193800"/>
          <p:cNvPicPr>
            <a:picLocks noChangeAspect="1" noChangeArrowheads="1"/>
          </p:cNvPicPr>
          <p:nvPr/>
        </p:nvPicPr>
        <p:blipFill>
          <a:blip r:embed="rId3"/>
          <a:srcRect/>
          <a:stretch>
            <a:fillRect/>
          </a:stretch>
        </p:blipFill>
        <p:spPr bwMode="auto">
          <a:xfrm>
            <a:off x="1692275" y="2420938"/>
            <a:ext cx="5616575" cy="1857375"/>
          </a:xfrm>
          <a:prstGeom prst="rect">
            <a:avLst/>
          </a:prstGeom>
          <a:noFill/>
          <a:ln w="9525">
            <a:noFill/>
            <a:miter lim="800000"/>
            <a:headEnd/>
            <a:tailEnd/>
          </a:ln>
        </p:spPr>
      </p:pic>
      <p:pic>
        <p:nvPicPr>
          <p:cNvPr id="55312" name="Picture 16" descr="j0242017"/>
          <p:cNvPicPr>
            <a:picLocks noChangeAspect="1" noChangeArrowheads="1"/>
          </p:cNvPicPr>
          <p:nvPr/>
        </p:nvPicPr>
        <p:blipFill>
          <a:blip r:embed="rId2"/>
          <a:srcRect/>
          <a:stretch>
            <a:fillRect/>
          </a:stretch>
        </p:blipFill>
        <p:spPr bwMode="auto">
          <a:xfrm>
            <a:off x="7164388" y="2924175"/>
            <a:ext cx="1819275" cy="1714500"/>
          </a:xfrm>
          <a:prstGeom prst="rect">
            <a:avLst/>
          </a:prstGeom>
          <a:noFill/>
          <a:ln w="9525">
            <a:noFill/>
            <a:miter lim="800000"/>
            <a:headEnd/>
            <a:tailEnd/>
          </a:ln>
        </p:spPr>
      </p:pic>
      <p:pic>
        <p:nvPicPr>
          <p:cNvPr id="55313" name="Picture 17" descr="j0242017"/>
          <p:cNvPicPr>
            <a:picLocks noChangeAspect="1" noChangeArrowheads="1"/>
          </p:cNvPicPr>
          <p:nvPr/>
        </p:nvPicPr>
        <p:blipFill>
          <a:blip r:embed="rId2"/>
          <a:srcRect/>
          <a:stretch>
            <a:fillRect/>
          </a:stretch>
        </p:blipFill>
        <p:spPr bwMode="auto">
          <a:xfrm>
            <a:off x="611188" y="3500438"/>
            <a:ext cx="1081087" cy="1017587"/>
          </a:xfrm>
          <a:prstGeom prst="rect">
            <a:avLst/>
          </a:prstGeom>
          <a:noFill/>
          <a:ln w="9525">
            <a:noFill/>
            <a:miter lim="800000"/>
            <a:headEnd/>
            <a:tailEnd/>
          </a:ln>
        </p:spPr>
      </p:pic>
      <p:pic>
        <p:nvPicPr>
          <p:cNvPr id="55314" name="Picture 18" descr="j0242017"/>
          <p:cNvPicPr>
            <a:picLocks noChangeAspect="1" noChangeArrowheads="1"/>
          </p:cNvPicPr>
          <p:nvPr/>
        </p:nvPicPr>
        <p:blipFill>
          <a:blip r:embed="rId2"/>
          <a:srcRect/>
          <a:stretch>
            <a:fillRect/>
          </a:stretch>
        </p:blipFill>
        <p:spPr bwMode="auto">
          <a:xfrm>
            <a:off x="376238" y="3141663"/>
            <a:ext cx="1819275" cy="17145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5311"/>
                                        </p:tgtEl>
                                        <p:attrNameLst>
                                          <p:attrName>style.visibility</p:attrName>
                                        </p:attrNameLst>
                                      </p:cBhvr>
                                      <p:to>
                                        <p:strVal val="visible"/>
                                      </p:to>
                                    </p:set>
                                    <p:animEffect transition="in" filter="fade">
                                      <p:cBhvr>
                                        <p:cTn id="7" dur="2000"/>
                                        <p:tgtEl>
                                          <p:spTgt spid="5531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xit" presetSubtype="32" fill="hold" nodeType="clickEffect">
                                  <p:stCondLst>
                                    <p:cond delay="0"/>
                                  </p:stCondLst>
                                  <p:childTnLst>
                                    <p:anim calcmode="lin" valueType="num">
                                      <p:cBhvr>
                                        <p:cTn id="11" dur="500"/>
                                        <p:tgtEl>
                                          <p:spTgt spid="55314"/>
                                        </p:tgtEl>
                                        <p:attrNameLst>
                                          <p:attrName>ppt_w</p:attrName>
                                        </p:attrNameLst>
                                      </p:cBhvr>
                                      <p:tavLst>
                                        <p:tav tm="0">
                                          <p:val>
                                            <p:strVal val="ppt_w"/>
                                          </p:val>
                                        </p:tav>
                                        <p:tav tm="100000">
                                          <p:val>
                                            <p:fltVal val="0"/>
                                          </p:val>
                                        </p:tav>
                                      </p:tavLst>
                                    </p:anim>
                                    <p:anim calcmode="lin" valueType="num">
                                      <p:cBhvr>
                                        <p:cTn id="12" dur="500"/>
                                        <p:tgtEl>
                                          <p:spTgt spid="55314"/>
                                        </p:tgtEl>
                                        <p:attrNameLst>
                                          <p:attrName>ppt_h</p:attrName>
                                        </p:attrNameLst>
                                      </p:cBhvr>
                                      <p:tavLst>
                                        <p:tav tm="0">
                                          <p:val>
                                            <p:strVal val="ppt_h"/>
                                          </p:val>
                                        </p:tav>
                                        <p:tav tm="100000">
                                          <p:val>
                                            <p:fltVal val="0"/>
                                          </p:val>
                                        </p:tav>
                                      </p:tavLst>
                                    </p:anim>
                                    <p:set>
                                      <p:cBhvr>
                                        <p:cTn id="13" dur="1" fill="hold">
                                          <p:stCondLst>
                                            <p:cond delay="499"/>
                                          </p:stCondLst>
                                        </p:cTn>
                                        <p:tgtEl>
                                          <p:spTgt spid="55314"/>
                                        </p:tgtEl>
                                        <p:attrNameLst>
                                          <p:attrName>style.visibility</p:attrName>
                                        </p:attrNameLst>
                                      </p:cBhvr>
                                      <p:to>
                                        <p:strVal val="hidden"/>
                                      </p:to>
                                    </p:set>
                                  </p:childTnLst>
                                </p:cTn>
                              </p:par>
                              <p:par>
                                <p:cTn id="14" presetID="42" presetClass="entr" presetSubtype="0" fill="hold" nodeType="withEffect">
                                  <p:stCondLst>
                                    <p:cond delay="0"/>
                                  </p:stCondLst>
                                  <p:childTnLst>
                                    <p:set>
                                      <p:cBhvr>
                                        <p:cTn id="15" dur="1" fill="hold">
                                          <p:stCondLst>
                                            <p:cond delay="0"/>
                                          </p:stCondLst>
                                        </p:cTn>
                                        <p:tgtEl>
                                          <p:spTgt spid="55309"/>
                                        </p:tgtEl>
                                        <p:attrNameLst>
                                          <p:attrName>style.visibility</p:attrName>
                                        </p:attrNameLst>
                                      </p:cBhvr>
                                      <p:to>
                                        <p:strVal val="visible"/>
                                      </p:to>
                                    </p:set>
                                    <p:animEffect transition="in" filter="fade">
                                      <p:cBhvr>
                                        <p:cTn id="16" dur="1000"/>
                                        <p:tgtEl>
                                          <p:spTgt spid="55309"/>
                                        </p:tgtEl>
                                      </p:cBhvr>
                                    </p:animEffect>
                                    <p:anim calcmode="lin" valueType="num">
                                      <p:cBhvr>
                                        <p:cTn id="17" dur="1000" fill="hold"/>
                                        <p:tgtEl>
                                          <p:spTgt spid="55309"/>
                                        </p:tgtEl>
                                        <p:attrNameLst>
                                          <p:attrName>ppt_x</p:attrName>
                                        </p:attrNameLst>
                                      </p:cBhvr>
                                      <p:tavLst>
                                        <p:tav tm="0">
                                          <p:val>
                                            <p:strVal val="#ppt_x"/>
                                          </p:val>
                                        </p:tav>
                                        <p:tav tm="100000">
                                          <p:val>
                                            <p:strVal val="#ppt_x"/>
                                          </p:val>
                                        </p:tav>
                                      </p:tavLst>
                                    </p:anim>
                                    <p:anim calcmode="lin" valueType="num">
                                      <p:cBhvr>
                                        <p:cTn id="18" dur="1000" fill="hold"/>
                                        <p:tgtEl>
                                          <p:spTgt spid="55309"/>
                                        </p:tgtEl>
                                        <p:attrNameLst>
                                          <p:attrName>ppt_y</p:attrName>
                                        </p:attrNameLst>
                                      </p:cBhvr>
                                      <p:tavLst>
                                        <p:tav tm="0">
                                          <p:val>
                                            <p:strVal val="#ppt_y+.1"/>
                                          </p:val>
                                        </p:tav>
                                        <p:tav tm="100000">
                                          <p:val>
                                            <p:strVal val="#ppt_y"/>
                                          </p:val>
                                        </p:tav>
                                      </p:tavLst>
                                    </p:anim>
                                  </p:childTnLst>
                                </p:cTn>
                              </p:par>
                              <p:par>
                                <p:cTn id="19" presetID="1" presetClass="entr" presetSubtype="0" fill="hold" nodeType="withEffect">
                                  <p:stCondLst>
                                    <p:cond delay="0"/>
                                  </p:stCondLst>
                                  <p:childTnLst>
                                    <p:set>
                                      <p:cBhvr>
                                        <p:cTn id="20" dur="1" fill="hold">
                                          <p:stCondLst>
                                            <p:cond delay="0"/>
                                          </p:stCondLst>
                                        </p:cTn>
                                        <p:tgtEl>
                                          <p:spTgt spid="55313"/>
                                        </p:tgtEl>
                                        <p:attrNameLst>
                                          <p:attrName>style.visibility</p:attrName>
                                        </p:attrNameLst>
                                      </p:cBhvr>
                                      <p:to>
                                        <p:strVal val="visible"/>
                                      </p:to>
                                    </p:set>
                                  </p:childTnLst>
                                </p:cTn>
                              </p:par>
                            </p:childTnLst>
                          </p:cTn>
                        </p:par>
                        <p:par>
                          <p:cTn id="21" fill="hold">
                            <p:stCondLst>
                              <p:cond delay="1000"/>
                            </p:stCondLst>
                            <p:childTnLst>
                              <p:par>
                                <p:cTn id="22" presetID="10" presetClass="exit" presetSubtype="0" fill="hold" nodeType="afterEffect">
                                  <p:stCondLst>
                                    <p:cond delay="0"/>
                                  </p:stCondLst>
                                  <p:childTnLst>
                                    <p:animEffect transition="out" filter="fade">
                                      <p:cBhvr>
                                        <p:cTn id="23" dur="500"/>
                                        <p:tgtEl>
                                          <p:spTgt spid="55309"/>
                                        </p:tgtEl>
                                      </p:cBhvr>
                                    </p:animEffect>
                                    <p:set>
                                      <p:cBhvr>
                                        <p:cTn id="24" dur="1" fill="hold">
                                          <p:stCondLst>
                                            <p:cond delay="499"/>
                                          </p:stCondLst>
                                        </p:cTn>
                                        <p:tgtEl>
                                          <p:spTgt spid="55309"/>
                                        </p:tgtEl>
                                        <p:attrNameLst>
                                          <p:attrName>style.visibility</p:attrName>
                                        </p:attrNameLst>
                                      </p:cBhvr>
                                      <p:to>
                                        <p:strVal val="hidden"/>
                                      </p:to>
                                    </p:set>
                                  </p:childTnLst>
                                </p:cTn>
                              </p:par>
                            </p:childTnLst>
                          </p:cTn>
                        </p:par>
                        <p:par>
                          <p:cTn id="25" fill="hold">
                            <p:stCondLst>
                              <p:cond delay="1500"/>
                            </p:stCondLst>
                            <p:childTnLst>
                              <p:par>
                                <p:cTn id="26" presetID="10" presetClass="entr" presetSubtype="0" fill="hold" nodeType="afterEffect">
                                  <p:stCondLst>
                                    <p:cond delay="0"/>
                                  </p:stCondLst>
                                  <p:childTnLst>
                                    <p:set>
                                      <p:cBhvr>
                                        <p:cTn id="27" dur="1" fill="hold">
                                          <p:stCondLst>
                                            <p:cond delay="0"/>
                                          </p:stCondLst>
                                        </p:cTn>
                                        <p:tgtEl>
                                          <p:spTgt spid="55302"/>
                                        </p:tgtEl>
                                        <p:attrNameLst>
                                          <p:attrName>style.visibility</p:attrName>
                                        </p:attrNameLst>
                                      </p:cBhvr>
                                      <p:to>
                                        <p:strVal val="visible"/>
                                      </p:to>
                                    </p:set>
                                    <p:animEffect transition="in" filter="fade">
                                      <p:cBhvr>
                                        <p:cTn id="28" dur="500"/>
                                        <p:tgtEl>
                                          <p:spTgt spid="55302"/>
                                        </p:tgtEl>
                                      </p:cBhvr>
                                    </p:animEffect>
                                  </p:childTnLst>
                                </p:cTn>
                              </p:par>
                            </p:childTnLst>
                          </p:cTn>
                        </p:par>
                        <p:par>
                          <p:cTn id="29" fill="hold">
                            <p:stCondLst>
                              <p:cond delay="2000"/>
                            </p:stCondLst>
                            <p:childTnLst>
                              <p:par>
                                <p:cTn id="30" presetID="10" presetClass="exit" presetSubtype="0" fill="hold" nodeType="afterEffect">
                                  <p:stCondLst>
                                    <p:cond delay="0"/>
                                  </p:stCondLst>
                                  <p:childTnLst>
                                    <p:animEffect transition="out" filter="fade">
                                      <p:cBhvr>
                                        <p:cTn id="31" dur="500"/>
                                        <p:tgtEl>
                                          <p:spTgt spid="55302"/>
                                        </p:tgtEl>
                                      </p:cBhvr>
                                    </p:animEffect>
                                    <p:set>
                                      <p:cBhvr>
                                        <p:cTn id="32" dur="1" fill="hold">
                                          <p:stCondLst>
                                            <p:cond delay="499"/>
                                          </p:stCondLst>
                                        </p:cTn>
                                        <p:tgtEl>
                                          <p:spTgt spid="55302"/>
                                        </p:tgtEl>
                                        <p:attrNameLst>
                                          <p:attrName>style.visibility</p:attrName>
                                        </p:attrNameLst>
                                      </p:cBhvr>
                                      <p:to>
                                        <p:strVal val="hidden"/>
                                      </p:to>
                                    </p:set>
                                  </p:childTnLst>
                                </p:cTn>
                              </p:par>
                            </p:childTnLst>
                          </p:cTn>
                        </p:par>
                        <p:par>
                          <p:cTn id="33" fill="hold">
                            <p:stCondLst>
                              <p:cond delay="2500"/>
                            </p:stCondLst>
                            <p:childTnLst>
                              <p:par>
                                <p:cTn id="34" presetID="10" presetClass="entr" presetSubtype="0" fill="hold" nodeType="afterEffect">
                                  <p:stCondLst>
                                    <p:cond delay="0"/>
                                  </p:stCondLst>
                                  <p:childTnLst>
                                    <p:set>
                                      <p:cBhvr>
                                        <p:cTn id="35" dur="1" fill="hold">
                                          <p:stCondLst>
                                            <p:cond delay="0"/>
                                          </p:stCondLst>
                                        </p:cTn>
                                        <p:tgtEl>
                                          <p:spTgt spid="55303"/>
                                        </p:tgtEl>
                                        <p:attrNameLst>
                                          <p:attrName>style.visibility</p:attrName>
                                        </p:attrNameLst>
                                      </p:cBhvr>
                                      <p:to>
                                        <p:strVal val="visible"/>
                                      </p:to>
                                    </p:set>
                                    <p:animEffect transition="in" filter="fade">
                                      <p:cBhvr>
                                        <p:cTn id="36" dur="500"/>
                                        <p:tgtEl>
                                          <p:spTgt spid="55303"/>
                                        </p:tgtEl>
                                      </p:cBhvr>
                                    </p:animEffect>
                                  </p:childTnLst>
                                </p:cTn>
                              </p:par>
                            </p:childTnLst>
                          </p:cTn>
                        </p:par>
                        <p:par>
                          <p:cTn id="37" fill="hold">
                            <p:stCondLst>
                              <p:cond delay="3000"/>
                            </p:stCondLst>
                            <p:childTnLst>
                              <p:par>
                                <p:cTn id="38" presetID="10" presetClass="exit" presetSubtype="0" fill="hold" nodeType="afterEffect">
                                  <p:stCondLst>
                                    <p:cond delay="0"/>
                                  </p:stCondLst>
                                  <p:childTnLst>
                                    <p:animEffect transition="out" filter="fade">
                                      <p:cBhvr>
                                        <p:cTn id="39" dur="500"/>
                                        <p:tgtEl>
                                          <p:spTgt spid="55303"/>
                                        </p:tgtEl>
                                      </p:cBhvr>
                                    </p:animEffect>
                                    <p:set>
                                      <p:cBhvr>
                                        <p:cTn id="40" dur="1" fill="hold">
                                          <p:stCondLst>
                                            <p:cond delay="499"/>
                                          </p:stCondLst>
                                        </p:cTn>
                                        <p:tgtEl>
                                          <p:spTgt spid="55303"/>
                                        </p:tgtEl>
                                        <p:attrNameLst>
                                          <p:attrName>style.visibility</p:attrName>
                                        </p:attrNameLst>
                                      </p:cBhvr>
                                      <p:to>
                                        <p:strVal val="hidden"/>
                                      </p:to>
                                    </p:set>
                                  </p:childTnLst>
                                </p:cTn>
                              </p:par>
                            </p:childTnLst>
                          </p:cTn>
                        </p:par>
                        <p:par>
                          <p:cTn id="41" fill="hold">
                            <p:stCondLst>
                              <p:cond delay="3500"/>
                            </p:stCondLst>
                            <p:childTnLst>
                              <p:par>
                                <p:cTn id="42" presetID="10" presetClass="entr" presetSubtype="0" fill="hold" nodeType="afterEffect">
                                  <p:stCondLst>
                                    <p:cond delay="0"/>
                                  </p:stCondLst>
                                  <p:childTnLst>
                                    <p:set>
                                      <p:cBhvr>
                                        <p:cTn id="43" dur="1" fill="hold">
                                          <p:stCondLst>
                                            <p:cond delay="0"/>
                                          </p:stCondLst>
                                        </p:cTn>
                                        <p:tgtEl>
                                          <p:spTgt spid="55304"/>
                                        </p:tgtEl>
                                        <p:attrNameLst>
                                          <p:attrName>style.visibility</p:attrName>
                                        </p:attrNameLst>
                                      </p:cBhvr>
                                      <p:to>
                                        <p:strVal val="visible"/>
                                      </p:to>
                                    </p:set>
                                    <p:animEffect transition="in" filter="fade">
                                      <p:cBhvr>
                                        <p:cTn id="44" dur="500"/>
                                        <p:tgtEl>
                                          <p:spTgt spid="55304"/>
                                        </p:tgtEl>
                                      </p:cBhvr>
                                    </p:animEffect>
                                  </p:childTnLst>
                                </p:cTn>
                              </p:par>
                            </p:childTnLst>
                          </p:cTn>
                        </p:par>
                        <p:par>
                          <p:cTn id="45" fill="hold">
                            <p:stCondLst>
                              <p:cond delay="4000"/>
                            </p:stCondLst>
                            <p:childTnLst>
                              <p:par>
                                <p:cTn id="46" presetID="10" presetClass="exit" presetSubtype="0" fill="hold" nodeType="afterEffect">
                                  <p:stCondLst>
                                    <p:cond delay="0"/>
                                  </p:stCondLst>
                                  <p:childTnLst>
                                    <p:animEffect transition="out" filter="fade">
                                      <p:cBhvr>
                                        <p:cTn id="47" dur="500"/>
                                        <p:tgtEl>
                                          <p:spTgt spid="55304"/>
                                        </p:tgtEl>
                                      </p:cBhvr>
                                    </p:animEffect>
                                    <p:set>
                                      <p:cBhvr>
                                        <p:cTn id="48" dur="1" fill="hold">
                                          <p:stCondLst>
                                            <p:cond delay="499"/>
                                          </p:stCondLst>
                                        </p:cTn>
                                        <p:tgtEl>
                                          <p:spTgt spid="55304"/>
                                        </p:tgtEl>
                                        <p:attrNameLst>
                                          <p:attrName>style.visibility</p:attrName>
                                        </p:attrNameLst>
                                      </p:cBhvr>
                                      <p:to>
                                        <p:strVal val="hidden"/>
                                      </p:to>
                                    </p:set>
                                  </p:childTnLst>
                                </p:cTn>
                              </p:par>
                            </p:childTnLst>
                          </p:cTn>
                        </p:par>
                        <p:par>
                          <p:cTn id="49" fill="hold">
                            <p:stCondLst>
                              <p:cond delay="4500"/>
                            </p:stCondLst>
                            <p:childTnLst>
                              <p:par>
                                <p:cTn id="50" presetID="10" presetClass="entr" presetSubtype="0" fill="hold" nodeType="afterEffect">
                                  <p:stCondLst>
                                    <p:cond delay="0"/>
                                  </p:stCondLst>
                                  <p:childTnLst>
                                    <p:set>
                                      <p:cBhvr>
                                        <p:cTn id="51" dur="1" fill="hold">
                                          <p:stCondLst>
                                            <p:cond delay="0"/>
                                          </p:stCondLst>
                                        </p:cTn>
                                        <p:tgtEl>
                                          <p:spTgt spid="55305"/>
                                        </p:tgtEl>
                                        <p:attrNameLst>
                                          <p:attrName>style.visibility</p:attrName>
                                        </p:attrNameLst>
                                      </p:cBhvr>
                                      <p:to>
                                        <p:strVal val="visible"/>
                                      </p:to>
                                    </p:set>
                                    <p:animEffect transition="in" filter="fade">
                                      <p:cBhvr>
                                        <p:cTn id="52" dur="500"/>
                                        <p:tgtEl>
                                          <p:spTgt spid="55305"/>
                                        </p:tgtEl>
                                      </p:cBhvr>
                                    </p:animEffect>
                                  </p:childTnLst>
                                </p:cTn>
                              </p:par>
                            </p:childTnLst>
                          </p:cTn>
                        </p:par>
                        <p:par>
                          <p:cTn id="53" fill="hold">
                            <p:stCondLst>
                              <p:cond delay="5000"/>
                            </p:stCondLst>
                            <p:childTnLst>
                              <p:par>
                                <p:cTn id="54" presetID="10" presetClass="exit" presetSubtype="0" fill="hold" nodeType="afterEffect">
                                  <p:stCondLst>
                                    <p:cond delay="0"/>
                                  </p:stCondLst>
                                  <p:childTnLst>
                                    <p:animEffect transition="out" filter="fade">
                                      <p:cBhvr>
                                        <p:cTn id="55" dur="500"/>
                                        <p:tgtEl>
                                          <p:spTgt spid="55305"/>
                                        </p:tgtEl>
                                      </p:cBhvr>
                                    </p:animEffect>
                                    <p:set>
                                      <p:cBhvr>
                                        <p:cTn id="56" dur="1" fill="hold">
                                          <p:stCondLst>
                                            <p:cond delay="499"/>
                                          </p:stCondLst>
                                        </p:cTn>
                                        <p:tgtEl>
                                          <p:spTgt spid="55305"/>
                                        </p:tgtEl>
                                        <p:attrNameLst>
                                          <p:attrName>style.visibility</p:attrName>
                                        </p:attrNameLst>
                                      </p:cBhvr>
                                      <p:to>
                                        <p:strVal val="hidden"/>
                                      </p:to>
                                    </p:set>
                                  </p:childTnLst>
                                </p:cTn>
                              </p:par>
                            </p:childTnLst>
                          </p:cTn>
                        </p:par>
                        <p:par>
                          <p:cTn id="57" fill="hold">
                            <p:stCondLst>
                              <p:cond delay="5500"/>
                            </p:stCondLst>
                            <p:childTnLst>
                              <p:par>
                                <p:cTn id="58" presetID="10" presetClass="entr" presetSubtype="0" fill="hold" nodeType="afterEffect">
                                  <p:stCondLst>
                                    <p:cond delay="0"/>
                                  </p:stCondLst>
                                  <p:childTnLst>
                                    <p:set>
                                      <p:cBhvr>
                                        <p:cTn id="59" dur="1" fill="hold">
                                          <p:stCondLst>
                                            <p:cond delay="0"/>
                                          </p:stCondLst>
                                        </p:cTn>
                                        <p:tgtEl>
                                          <p:spTgt spid="55306"/>
                                        </p:tgtEl>
                                        <p:attrNameLst>
                                          <p:attrName>style.visibility</p:attrName>
                                        </p:attrNameLst>
                                      </p:cBhvr>
                                      <p:to>
                                        <p:strVal val="visible"/>
                                      </p:to>
                                    </p:set>
                                    <p:animEffect transition="in" filter="fade">
                                      <p:cBhvr>
                                        <p:cTn id="60" dur="500"/>
                                        <p:tgtEl>
                                          <p:spTgt spid="55306"/>
                                        </p:tgtEl>
                                      </p:cBhvr>
                                    </p:animEffect>
                                  </p:childTnLst>
                                </p:cTn>
                              </p:par>
                            </p:childTnLst>
                          </p:cTn>
                        </p:par>
                        <p:par>
                          <p:cTn id="61" fill="hold">
                            <p:stCondLst>
                              <p:cond delay="6000"/>
                            </p:stCondLst>
                            <p:childTnLst>
                              <p:par>
                                <p:cTn id="62" presetID="10" presetClass="exit" presetSubtype="0" fill="hold" nodeType="afterEffect">
                                  <p:stCondLst>
                                    <p:cond delay="0"/>
                                  </p:stCondLst>
                                  <p:childTnLst>
                                    <p:animEffect transition="out" filter="fade">
                                      <p:cBhvr>
                                        <p:cTn id="63" dur="500"/>
                                        <p:tgtEl>
                                          <p:spTgt spid="55306"/>
                                        </p:tgtEl>
                                      </p:cBhvr>
                                    </p:animEffect>
                                    <p:set>
                                      <p:cBhvr>
                                        <p:cTn id="64" dur="1" fill="hold">
                                          <p:stCondLst>
                                            <p:cond delay="499"/>
                                          </p:stCondLst>
                                        </p:cTn>
                                        <p:tgtEl>
                                          <p:spTgt spid="55306"/>
                                        </p:tgtEl>
                                        <p:attrNameLst>
                                          <p:attrName>style.visibility</p:attrName>
                                        </p:attrNameLst>
                                      </p:cBhvr>
                                      <p:to>
                                        <p:strVal val="hidden"/>
                                      </p:to>
                                    </p:set>
                                  </p:childTnLst>
                                </p:cTn>
                              </p:par>
                            </p:childTnLst>
                          </p:cTn>
                        </p:par>
                        <p:par>
                          <p:cTn id="65" fill="hold">
                            <p:stCondLst>
                              <p:cond delay="6500"/>
                            </p:stCondLst>
                            <p:childTnLst>
                              <p:par>
                                <p:cTn id="66" presetID="10" presetClass="entr" presetSubtype="0" fill="hold" nodeType="afterEffect">
                                  <p:stCondLst>
                                    <p:cond delay="0"/>
                                  </p:stCondLst>
                                  <p:childTnLst>
                                    <p:set>
                                      <p:cBhvr>
                                        <p:cTn id="67" dur="1" fill="hold">
                                          <p:stCondLst>
                                            <p:cond delay="0"/>
                                          </p:stCondLst>
                                        </p:cTn>
                                        <p:tgtEl>
                                          <p:spTgt spid="55307"/>
                                        </p:tgtEl>
                                        <p:attrNameLst>
                                          <p:attrName>style.visibility</p:attrName>
                                        </p:attrNameLst>
                                      </p:cBhvr>
                                      <p:to>
                                        <p:strVal val="visible"/>
                                      </p:to>
                                    </p:set>
                                    <p:animEffect transition="in" filter="fade">
                                      <p:cBhvr>
                                        <p:cTn id="68" dur="500"/>
                                        <p:tgtEl>
                                          <p:spTgt spid="55307"/>
                                        </p:tgtEl>
                                      </p:cBhvr>
                                    </p:animEffect>
                                  </p:childTnLst>
                                </p:cTn>
                              </p:par>
                            </p:childTnLst>
                          </p:cTn>
                        </p:par>
                        <p:par>
                          <p:cTn id="69" fill="hold">
                            <p:stCondLst>
                              <p:cond delay="7000"/>
                            </p:stCondLst>
                            <p:childTnLst>
                              <p:par>
                                <p:cTn id="70" presetID="10" presetClass="exit" presetSubtype="0" fill="hold" nodeType="afterEffect">
                                  <p:stCondLst>
                                    <p:cond delay="0"/>
                                  </p:stCondLst>
                                  <p:childTnLst>
                                    <p:animEffect transition="out" filter="fade">
                                      <p:cBhvr>
                                        <p:cTn id="71" dur="500"/>
                                        <p:tgtEl>
                                          <p:spTgt spid="55307"/>
                                        </p:tgtEl>
                                      </p:cBhvr>
                                    </p:animEffect>
                                    <p:set>
                                      <p:cBhvr>
                                        <p:cTn id="72" dur="1" fill="hold">
                                          <p:stCondLst>
                                            <p:cond delay="499"/>
                                          </p:stCondLst>
                                        </p:cTn>
                                        <p:tgtEl>
                                          <p:spTgt spid="55307"/>
                                        </p:tgtEl>
                                        <p:attrNameLst>
                                          <p:attrName>style.visibility</p:attrName>
                                        </p:attrNameLst>
                                      </p:cBhvr>
                                      <p:to>
                                        <p:strVal val="hidden"/>
                                      </p:to>
                                    </p:set>
                                  </p:childTnLst>
                                </p:cTn>
                              </p:par>
                            </p:childTnLst>
                          </p:cTn>
                        </p:par>
                        <p:par>
                          <p:cTn id="73" fill="hold">
                            <p:stCondLst>
                              <p:cond delay="7500"/>
                            </p:stCondLst>
                            <p:childTnLst>
                              <p:par>
                                <p:cTn id="74" presetID="10" presetClass="entr" presetSubtype="0" fill="hold" nodeType="afterEffect">
                                  <p:stCondLst>
                                    <p:cond delay="0"/>
                                  </p:stCondLst>
                                  <p:childTnLst>
                                    <p:set>
                                      <p:cBhvr>
                                        <p:cTn id="75" dur="1" fill="hold">
                                          <p:stCondLst>
                                            <p:cond delay="0"/>
                                          </p:stCondLst>
                                        </p:cTn>
                                        <p:tgtEl>
                                          <p:spTgt spid="55310"/>
                                        </p:tgtEl>
                                        <p:attrNameLst>
                                          <p:attrName>style.visibility</p:attrName>
                                        </p:attrNameLst>
                                      </p:cBhvr>
                                      <p:to>
                                        <p:strVal val="visible"/>
                                      </p:to>
                                    </p:set>
                                    <p:animEffect transition="in" filter="fade">
                                      <p:cBhvr>
                                        <p:cTn id="76" dur="500"/>
                                        <p:tgtEl>
                                          <p:spTgt spid="55310"/>
                                        </p:tgtEl>
                                      </p:cBhvr>
                                    </p:animEffect>
                                  </p:childTnLst>
                                </p:cTn>
                              </p:par>
                            </p:childTnLst>
                          </p:cTn>
                        </p:par>
                        <p:par>
                          <p:cTn id="77" fill="hold">
                            <p:stCondLst>
                              <p:cond delay="8000"/>
                            </p:stCondLst>
                            <p:childTnLst>
                              <p:par>
                                <p:cTn id="78" presetID="10" presetClass="exit" presetSubtype="0" fill="hold" nodeType="afterEffect">
                                  <p:stCondLst>
                                    <p:cond delay="0"/>
                                  </p:stCondLst>
                                  <p:childTnLst>
                                    <p:animEffect transition="out" filter="fade">
                                      <p:cBhvr>
                                        <p:cTn id="79" dur="500"/>
                                        <p:tgtEl>
                                          <p:spTgt spid="55310"/>
                                        </p:tgtEl>
                                      </p:cBhvr>
                                    </p:animEffect>
                                    <p:set>
                                      <p:cBhvr>
                                        <p:cTn id="80" dur="1" fill="hold">
                                          <p:stCondLst>
                                            <p:cond delay="499"/>
                                          </p:stCondLst>
                                        </p:cTn>
                                        <p:tgtEl>
                                          <p:spTgt spid="55310"/>
                                        </p:tgtEl>
                                        <p:attrNameLst>
                                          <p:attrName>style.visibility</p:attrName>
                                        </p:attrNameLst>
                                      </p:cBhvr>
                                      <p:to>
                                        <p:strVal val="hidden"/>
                                      </p:to>
                                    </p:set>
                                  </p:childTnLst>
                                </p:cTn>
                              </p:par>
                            </p:childTnLst>
                          </p:cTn>
                        </p:par>
                        <p:par>
                          <p:cTn id="81" fill="hold">
                            <p:stCondLst>
                              <p:cond delay="8500"/>
                            </p:stCondLst>
                            <p:childTnLst>
                              <p:par>
                                <p:cTn id="82" presetID="10" presetClass="entr" presetSubtype="0" fill="hold" nodeType="afterEffect">
                                  <p:stCondLst>
                                    <p:cond delay="0"/>
                                  </p:stCondLst>
                                  <p:childTnLst>
                                    <p:set>
                                      <p:cBhvr>
                                        <p:cTn id="83" dur="1" fill="hold">
                                          <p:stCondLst>
                                            <p:cond delay="0"/>
                                          </p:stCondLst>
                                        </p:cTn>
                                        <p:tgtEl>
                                          <p:spTgt spid="55308"/>
                                        </p:tgtEl>
                                        <p:attrNameLst>
                                          <p:attrName>style.visibility</p:attrName>
                                        </p:attrNameLst>
                                      </p:cBhvr>
                                      <p:to>
                                        <p:strVal val="visible"/>
                                      </p:to>
                                    </p:set>
                                    <p:animEffect transition="in" filter="fade">
                                      <p:cBhvr>
                                        <p:cTn id="84" dur="500"/>
                                        <p:tgtEl>
                                          <p:spTgt spid="55308"/>
                                        </p:tgtEl>
                                      </p:cBhvr>
                                    </p:animEffect>
                                  </p:childTnLst>
                                </p:cTn>
                              </p:par>
                            </p:childTnLst>
                          </p:cTn>
                        </p:par>
                        <p:par>
                          <p:cTn id="85" fill="hold">
                            <p:stCondLst>
                              <p:cond delay="9000"/>
                            </p:stCondLst>
                            <p:childTnLst>
                              <p:par>
                                <p:cTn id="86" presetID="42" presetClass="exit" presetSubtype="0" fill="hold" nodeType="afterEffect">
                                  <p:stCondLst>
                                    <p:cond delay="0"/>
                                  </p:stCondLst>
                                  <p:childTnLst>
                                    <p:animEffect transition="out" filter="fade">
                                      <p:cBhvr>
                                        <p:cTn id="87" dur="500"/>
                                        <p:tgtEl>
                                          <p:spTgt spid="55308"/>
                                        </p:tgtEl>
                                      </p:cBhvr>
                                    </p:animEffect>
                                    <p:anim calcmode="lin" valueType="num">
                                      <p:cBhvr>
                                        <p:cTn id="88" dur="500"/>
                                        <p:tgtEl>
                                          <p:spTgt spid="55308"/>
                                        </p:tgtEl>
                                        <p:attrNameLst>
                                          <p:attrName>ppt_x</p:attrName>
                                        </p:attrNameLst>
                                      </p:cBhvr>
                                      <p:tavLst>
                                        <p:tav tm="0">
                                          <p:val>
                                            <p:strVal val="ppt_x"/>
                                          </p:val>
                                        </p:tav>
                                        <p:tav tm="100000">
                                          <p:val>
                                            <p:strVal val="ppt_x"/>
                                          </p:val>
                                        </p:tav>
                                      </p:tavLst>
                                    </p:anim>
                                    <p:anim calcmode="lin" valueType="num">
                                      <p:cBhvr>
                                        <p:cTn id="89" dur="500"/>
                                        <p:tgtEl>
                                          <p:spTgt spid="55308"/>
                                        </p:tgtEl>
                                        <p:attrNameLst>
                                          <p:attrName>ppt_y</p:attrName>
                                        </p:attrNameLst>
                                      </p:cBhvr>
                                      <p:tavLst>
                                        <p:tav tm="0">
                                          <p:val>
                                            <p:strVal val="ppt_y"/>
                                          </p:val>
                                        </p:tav>
                                        <p:tav tm="100000">
                                          <p:val>
                                            <p:strVal val="ppt_y+.1"/>
                                          </p:val>
                                        </p:tav>
                                      </p:tavLst>
                                    </p:anim>
                                    <p:set>
                                      <p:cBhvr>
                                        <p:cTn id="90" dur="1" fill="hold">
                                          <p:stCondLst>
                                            <p:cond delay="499"/>
                                          </p:stCondLst>
                                        </p:cTn>
                                        <p:tgtEl>
                                          <p:spTgt spid="55308"/>
                                        </p:tgtEl>
                                        <p:attrNameLst>
                                          <p:attrName>style.visibility</p:attrName>
                                        </p:attrNameLst>
                                      </p:cBhvr>
                                      <p:to>
                                        <p:strVal val="hidden"/>
                                      </p:to>
                                    </p:set>
                                  </p:childTnLst>
                                </p:cTn>
                              </p:par>
                              <p:par>
                                <p:cTn id="91" presetID="1" presetClass="exit" presetSubtype="0" fill="hold" nodeType="withEffect">
                                  <p:stCondLst>
                                    <p:cond delay="0"/>
                                  </p:stCondLst>
                                  <p:childTnLst>
                                    <p:set>
                                      <p:cBhvr>
                                        <p:cTn id="92" dur="1" fill="hold">
                                          <p:stCondLst>
                                            <p:cond delay="0"/>
                                          </p:stCondLst>
                                        </p:cTn>
                                        <p:tgtEl>
                                          <p:spTgt spid="55298"/>
                                        </p:tgtEl>
                                        <p:attrNameLst>
                                          <p:attrName>style.visibility</p:attrName>
                                        </p:attrNameLst>
                                      </p:cBhvr>
                                      <p:to>
                                        <p:strVal val="hidden"/>
                                      </p:to>
                                    </p:set>
                                  </p:childTnLst>
                                </p:cTn>
                              </p:par>
                              <p:par>
                                <p:cTn id="93" presetID="23" presetClass="entr" presetSubtype="16" fill="hold" nodeType="withEffect">
                                  <p:stCondLst>
                                    <p:cond delay="0"/>
                                  </p:stCondLst>
                                  <p:childTnLst>
                                    <p:set>
                                      <p:cBhvr>
                                        <p:cTn id="94" dur="1" fill="hold">
                                          <p:stCondLst>
                                            <p:cond delay="0"/>
                                          </p:stCondLst>
                                        </p:cTn>
                                        <p:tgtEl>
                                          <p:spTgt spid="55312"/>
                                        </p:tgtEl>
                                        <p:attrNameLst>
                                          <p:attrName>style.visibility</p:attrName>
                                        </p:attrNameLst>
                                      </p:cBhvr>
                                      <p:to>
                                        <p:strVal val="visible"/>
                                      </p:to>
                                    </p:set>
                                    <p:anim calcmode="lin" valueType="num">
                                      <p:cBhvr>
                                        <p:cTn id="95" dur="500" fill="hold"/>
                                        <p:tgtEl>
                                          <p:spTgt spid="55312"/>
                                        </p:tgtEl>
                                        <p:attrNameLst>
                                          <p:attrName>ppt_w</p:attrName>
                                        </p:attrNameLst>
                                      </p:cBhvr>
                                      <p:tavLst>
                                        <p:tav tm="0">
                                          <p:val>
                                            <p:fltVal val="0"/>
                                          </p:val>
                                        </p:tav>
                                        <p:tav tm="100000">
                                          <p:val>
                                            <p:strVal val="#ppt_w"/>
                                          </p:val>
                                        </p:tav>
                                      </p:tavLst>
                                    </p:anim>
                                    <p:anim calcmode="lin" valueType="num">
                                      <p:cBhvr>
                                        <p:cTn id="96" dur="500" fill="hold"/>
                                        <p:tgtEl>
                                          <p:spTgt spid="553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Нижний колонтитул 2"/>
          <p:cNvSpPr>
            <a:spLocks noGrp="1"/>
          </p:cNvSpPr>
          <p:nvPr>
            <p:ph type="ftr" sz="quarter" idx="10"/>
          </p:nvPr>
        </p:nvSpPr>
        <p:spPr/>
        <p:txBody>
          <a:bodyPr/>
          <a:lstStyle/>
          <a:p>
            <a:r>
              <a:rPr lang="en-US" dirty="0"/>
              <a:t>V. Kulipanov		</a:t>
            </a:r>
            <a:r>
              <a:rPr lang="en-US" dirty="0" smtClean="0"/>
              <a:t>7 </a:t>
            </a:r>
            <a:r>
              <a:rPr lang="en-US" dirty="0"/>
              <a:t>IRSF, London, Apr </a:t>
            </a:r>
            <a:r>
              <a:rPr lang="en-US" dirty="0" smtClean="0"/>
              <a:t>14, 2010</a:t>
            </a:r>
            <a:endParaRPr lang="ru-RU" dirty="0"/>
          </a:p>
        </p:txBody>
      </p:sp>
      <p:sp>
        <p:nvSpPr>
          <p:cNvPr id="20" name="Номер слайда 3"/>
          <p:cNvSpPr>
            <a:spLocks noGrp="1"/>
          </p:cNvSpPr>
          <p:nvPr>
            <p:ph type="sldNum" sz="quarter" idx="11"/>
          </p:nvPr>
        </p:nvSpPr>
        <p:spPr/>
        <p:txBody>
          <a:bodyPr/>
          <a:lstStyle/>
          <a:p>
            <a:fld id="{9CDA4A9A-D31B-4E06-AE38-A46BE406A071}" type="slidenum">
              <a:rPr lang="ru-RU"/>
              <a:pPr/>
              <a:t>12</a:t>
            </a:fld>
            <a:endParaRPr lang="ru-RU"/>
          </a:p>
        </p:txBody>
      </p:sp>
      <p:pic>
        <p:nvPicPr>
          <p:cNvPr id="32785" name="Picture 17" descr="j0242017"/>
          <p:cNvPicPr>
            <a:picLocks noChangeAspect="1" noChangeArrowheads="1"/>
          </p:cNvPicPr>
          <p:nvPr/>
        </p:nvPicPr>
        <p:blipFill>
          <a:blip r:embed="rId2"/>
          <a:srcRect/>
          <a:stretch>
            <a:fillRect/>
          </a:stretch>
        </p:blipFill>
        <p:spPr bwMode="auto">
          <a:xfrm>
            <a:off x="611188" y="3500438"/>
            <a:ext cx="1081087" cy="1017587"/>
          </a:xfrm>
          <a:prstGeom prst="rect">
            <a:avLst/>
          </a:prstGeom>
          <a:noFill/>
          <a:ln w="9525">
            <a:noFill/>
            <a:miter lim="800000"/>
            <a:headEnd/>
            <a:tailEnd/>
          </a:ln>
        </p:spPr>
      </p:pic>
      <p:pic>
        <p:nvPicPr>
          <p:cNvPr id="32770" name="Picture 2" descr="j0242017"/>
          <p:cNvPicPr>
            <a:picLocks noChangeAspect="1" noChangeArrowheads="1"/>
          </p:cNvPicPr>
          <p:nvPr/>
        </p:nvPicPr>
        <p:blipFill>
          <a:blip r:embed="rId2"/>
          <a:srcRect/>
          <a:stretch>
            <a:fillRect/>
          </a:stretch>
        </p:blipFill>
        <p:spPr bwMode="auto">
          <a:xfrm>
            <a:off x="7451725" y="3429000"/>
            <a:ext cx="1081088" cy="1017588"/>
          </a:xfrm>
          <a:prstGeom prst="rect">
            <a:avLst/>
          </a:prstGeom>
          <a:noFill/>
          <a:ln w="9525">
            <a:noFill/>
            <a:miter lim="800000"/>
            <a:headEnd/>
            <a:tailEnd/>
          </a:ln>
        </p:spPr>
      </p:pic>
      <p:pic>
        <p:nvPicPr>
          <p:cNvPr id="32784" name="Picture 16" descr="j0242017"/>
          <p:cNvPicPr>
            <a:picLocks noChangeAspect="1" noChangeArrowheads="1"/>
          </p:cNvPicPr>
          <p:nvPr/>
        </p:nvPicPr>
        <p:blipFill>
          <a:blip r:embed="rId2"/>
          <a:srcRect/>
          <a:stretch>
            <a:fillRect/>
          </a:stretch>
        </p:blipFill>
        <p:spPr bwMode="auto">
          <a:xfrm>
            <a:off x="7164388" y="2924175"/>
            <a:ext cx="1819275" cy="1714500"/>
          </a:xfrm>
          <a:prstGeom prst="rect">
            <a:avLst/>
          </a:prstGeom>
          <a:noFill/>
          <a:ln w="9525">
            <a:noFill/>
            <a:miter lim="800000"/>
            <a:headEnd/>
            <a:tailEnd/>
          </a:ln>
        </p:spPr>
      </p:pic>
      <p:sp>
        <p:nvSpPr>
          <p:cNvPr id="32772" name="Text Box 4"/>
          <p:cNvSpPr txBox="1">
            <a:spLocks noChangeArrowheads="1"/>
          </p:cNvSpPr>
          <p:nvPr/>
        </p:nvSpPr>
        <p:spPr bwMode="auto">
          <a:xfrm>
            <a:off x="6981825" y="4724400"/>
            <a:ext cx="2162175" cy="336550"/>
          </a:xfrm>
          <a:prstGeom prst="rect">
            <a:avLst/>
          </a:prstGeom>
          <a:noFill/>
          <a:ln w="9525">
            <a:noFill/>
            <a:miter lim="800000"/>
            <a:headEnd/>
            <a:tailEnd/>
          </a:ln>
          <a:effectLst/>
        </p:spPr>
        <p:txBody>
          <a:bodyPr>
            <a:spAutoFit/>
          </a:bodyPr>
          <a:lstStyle/>
          <a:p>
            <a:pPr>
              <a:spcBef>
                <a:spcPct val="50000"/>
              </a:spcBef>
            </a:pPr>
            <a:r>
              <a:rPr lang="en-US" sz="1600" b="1"/>
              <a:t>Liquidity in BESP</a:t>
            </a:r>
            <a:endParaRPr lang="ru-RU" sz="1600" b="1"/>
          </a:p>
        </p:txBody>
      </p:sp>
      <p:sp>
        <p:nvSpPr>
          <p:cNvPr id="32773" name="Text Box 5"/>
          <p:cNvSpPr txBox="1">
            <a:spLocks noChangeArrowheads="1"/>
          </p:cNvSpPr>
          <p:nvPr/>
        </p:nvSpPr>
        <p:spPr bwMode="auto">
          <a:xfrm>
            <a:off x="304800" y="4941888"/>
            <a:ext cx="2251075" cy="336550"/>
          </a:xfrm>
          <a:prstGeom prst="rect">
            <a:avLst/>
          </a:prstGeom>
          <a:noFill/>
          <a:ln w="9525">
            <a:noFill/>
            <a:miter lim="800000"/>
            <a:headEnd/>
            <a:tailEnd/>
          </a:ln>
          <a:effectLst/>
        </p:spPr>
        <p:txBody>
          <a:bodyPr>
            <a:spAutoFit/>
          </a:bodyPr>
          <a:lstStyle/>
          <a:p>
            <a:pPr>
              <a:spcBef>
                <a:spcPct val="50000"/>
              </a:spcBef>
            </a:pPr>
            <a:r>
              <a:rPr lang="en-US" sz="1600" b="1"/>
              <a:t>Liquidity in Local PS</a:t>
            </a:r>
            <a:endParaRPr lang="ru-RU" sz="1600" b="1"/>
          </a:p>
        </p:txBody>
      </p:sp>
      <p:pic>
        <p:nvPicPr>
          <p:cNvPr id="32774" name="Picture 6" descr="j0242017"/>
          <p:cNvPicPr>
            <a:picLocks noChangeAspect="1" noChangeArrowheads="1"/>
          </p:cNvPicPr>
          <p:nvPr/>
        </p:nvPicPr>
        <p:blipFill>
          <a:blip r:embed="rId2"/>
          <a:srcRect/>
          <a:stretch>
            <a:fillRect/>
          </a:stretch>
        </p:blipFill>
        <p:spPr bwMode="auto">
          <a:xfrm>
            <a:off x="1979613" y="1773238"/>
            <a:ext cx="1171575" cy="1103312"/>
          </a:xfrm>
          <a:prstGeom prst="rect">
            <a:avLst/>
          </a:prstGeom>
          <a:noFill/>
          <a:ln w="9525">
            <a:noFill/>
            <a:miter lim="800000"/>
            <a:headEnd/>
            <a:tailEnd/>
          </a:ln>
        </p:spPr>
      </p:pic>
      <p:pic>
        <p:nvPicPr>
          <p:cNvPr id="32775" name="Picture 7" descr="j0242017"/>
          <p:cNvPicPr>
            <a:picLocks noChangeAspect="1" noChangeArrowheads="1"/>
          </p:cNvPicPr>
          <p:nvPr/>
        </p:nvPicPr>
        <p:blipFill>
          <a:blip r:embed="rId2"/>
          <a:srcRect/>
          <a:stretch>
            <a:fillRect/>
          </a:stretch>
        </p:blipFill>
        <p:spPr bwMode="auto">
          <a:xfrm>
            <a:off x="2843213" y="1773238"/>
            <a:ext cx="1171575" cy="1103312"/>
          </a:xfrm>
          <a:prstGeom prst="rect">
            <a:avLst/>
          </a:prstGeom>
          <a:noFill/>
          <a:ln w="9525">
            <a:noFill/>
            <a:miter lim="800000"/>
            <a:headEnd/>
            <a:tailEnd/>
          </a:ln>
        </p:spPr>
      </p:pic>
      <p:pic>
        <p:nvPicPr>
          <p:cNvPr id="32776" name="Picture 8" descr="j0242017"/>
          <p:cNvPicPr>
            <a:picLocks noChangeAspect="1" noChangeArrowheads="1"/>
          </p:cNvPicPr>
          <p:nvPr/>
        </p:nvPicPr>
        <p:blipFill>
          <a:blip r:embed="rId2"/>
          <a:srcRect/>
          <a:stretch>
            <a:fillRect/>
          </a:stretch>
        </p:blipFill>
        <p:spPr bwMode="auto">
          <a:xfrm>
            <a:off x="3635375" y="1773238"/>
            <a:ext cx="1171575" cy="1103312"/>
          </a:xfrm>
          <a:prstGeom prst="rect">
            <a:avLst/>
          </a:prstGeom>
          <a:noFill/>
          <a:ln w="9525">
            <a:noFill/>
            <a:miter lim="800000"/>
            <a:headEnd/>
            <a:tailEnd/>
          </a:ln>
        </p:spPr>
      </p:pic>
      <p:pic>
        <p:nvPicPr>
          <p:cNvPr id="32777" name="Picture 9" descr="j0242017"/>
          <p:cNvPicPr>
            <a:picLocks noChangeAspect="1" noChangeArrowheads="1"/>
          </p:cNvPicPr>
          <p:nvPr/>
        </p:nvPicPr>
        <p:blipFill>
          <a:blip r:embed="rId2"/>
          <a:srcRect/>
          <a:stretch>
            <a:fillRect/>
          </a:stretch>
        </p:blipFill>
        <p:spPr bwMode="auto">
          <a:xfrm>
            <a:off x="4284663" y="1773238"/>
            <a:ext cx="1171575" cy="1103312"/>
          </a:xfrm>
          <a:prstGeom prst="rect">
            <a:avLst/>
          </a:prstGeom>
          <a:noFill/>
          <a:ln w="9525">
            <a:noFill/>
            <a:miter lim="800000"/>
            <a:headEnd/>
            <a:tailEnd/>
          </a:ln>
        </p:spPr>
      </p:pic>
      <p:pic>
        <p:nvPicPr>
          <p:cNvPr id="32778" name="Picture 10" descr="j0242017"/>
          <p:cNvPicPr>
            <a:picLocks noChangeAspect="1" noChangeArrowheads="1"/>
          </p:cNvPicPr>
          <p:nvPr/>
        </p:nvPicPr>
        <p:blipFill>
          <a:blip r:embed="rId2"/>
          <a:srcRect/>
          <a:stretch>
            <a:fillRect/>
          </a:stretch>
        </p:blipFill>
        <p:spPr bwMode="auto">
          <a:xfrm>
            <a:off x="4859338" y="1773238"/>
            <a:ext cx="1171575" cy="1103312"/>
          </a:xfrm>
          <a:prstGeom prst="rect">
            <a:avLst/>
          </a:prstGeom>
          <a:noFill/>
          <a:ln w="9525">
            <a:noFill/>
            <a:miter lim="800000"/>
            <a:headEnd/>
            <a:tailEnd/>
          </a:ln>
        </p:spPr>
      </p:pic>
      <p:pic>
        <p:nvPicPr>
          <p:cNvPr id="32779" name="Picture 11" descr="j0242017"/>
          <p:cNvPicPr>
            <a:picLocks noChangeAspect="1" noChangeArrowheads="1"/>
          </p:cNvPicPr>
          <p:nvPr/>
        </p:nvPicPr>
        <p:blipFill>
          <a:blip r:embed="rId2"/>
          <a:srcRect/>
          <a:stretch>
            <a:fillRect/>
          </a:stretch>
        </p:blipFill>
        <p:spPr bwMode="auto">
          <a:xfrm>
            <a:off x="5364163" y="1773238"/>
            <a:ext cx="1171575" cy="1103312"/>
          </a:xfrm>
          <a:prstGeom prst="rect">
            <a:avLst/>
          </a:prstGeom>
          <a:noFill/>
          <a:ln w="9525">
            <a:noFill/>
            <a:miter lim="800000"/>
            <a:headEnd/>
            <a:tailEnd/>
          </a:ln>
        </p:spPr>
      </p:pic>
      <p:pic>
        <p:nvPicPr>
          <p:cNvPr id="32780" name="Picture 12" descr="j0242017"/>
          <p:cNvPicPr>
            <a:picLocks noChangeAspect="1" noChangeArrowheads="1"/>
          </p:cNvPicPr>
          <p:nvPr/>
        </p:nvPicPr>
        <p:blipFill>
          <a:blip r:embed="rId2"/>
          <a:srcRect/>
          <a:stretch>
            <a:fillRect/>
          </a:stretch>
        </p:blipFill>
        <p:spPr bwMode="auto">
          <a:xfrm>
            <a:off x="6443663" y="1773238"/>
            <a:ext cx="1171575" cy="1103312"/>
          </a:xfrm>
          <a:prstGeom prst="rect">
            <a:avLst/>
          </a:prstGeom>
          <a:noFill/>
          <a:ln w="9525">
            <a:noFill/>
            <a:miter lim="800000"/>
            <a:headEnd/>
            <a:tailEnd/>
          </a:ln>
        </p:spPr>
      </p:pic>
      <p:pic>
        <p:nvPicPr>
          <p:cNvPr id="32781" name="Picture 13" descr="j0242017"/>
          <p:cNvPicPr>
            <a:picLocks noChangeAspect="1" noChangeArrowheads="1"/>
          </p:cNvPicPr>
          <p:nvPr/>
        </p:nvPicPr>
        <p:blipFill>
          <a:blip r:embed="rId2"/>
          <a:srcRect/>
          <a:stretch>
            <a:fillRect/>
          </a:stretch>
        </p:blipFill>
        <p:spPr bwMode="auto">
          <a:xfrm>
            <a:off x="1403350" y="1773238"/>
            <a:ext cx="1171575" cy="1103312"/>
          </a:xfrm>
          <a:prstGeom prst="rect">
            <a:avLst/>
          </a:prstGeom>
          <a:noFill/>
          <a:ln w="9525">
            <a:noFill/>
            <a:miter lim="800000"/>
            <a:headEnd/>
            <a:tailEnd/>
          </a:ln>
        </p:spPr>
      </p:pic>
      <p:pic>
        <p:nvPicPr>
          <p:cNvPr id="32782" name="Picture 14" descr="j0242017"/>
          <p:cNvPicPr>
            <a:picLocks noChangeAspect="1" noChangeArrowheads="1"/>
          </p:cNvPicPr>
          <p:nvPr/>
        </p:nvPicPr>
        <p:blipFill>
          <a:blip r:embed="rId2"/>
          <a:srcRect/>
          <a:stretch>
            <a:fillRect/>
          </a:stretch>
        </p:blipFill>
        <p:spPr bwMode="auto">
          <a:xfrm>
            <a:off x="5867400" y="1773238"/>
            <a:ext cx="1171575" cy="1103312"/>
          </a:xfrm>
          <a:prstGeom prst="rect">
            <a:avLst/>
          </a:prstGeom>
          <a:noFill/>
          <a:ln w="9525">
            <a:noFill/>
            <a:miter lim="800000"/>
            <a:headEnd/>
            <a:tailEnd/>
          </a:ln>
        </p:spPr>
      </p:pic>
      <p:pic>
        <p:nvPicPr>
          <p:cNvPr id="32783" name="Picture 15" descr="j0193800"/>
          <p:cNvPicPr>
            <a:picLocks noChangeAspect="1" noChangeArrowheads="1"/>
          </p:cNvPicPr>
          <p:nvPr/>
        </p:nvPicPr>
        <p:blipFill>
          <a:blip r:embed="rId3"/>
          <a:srcRect/>
          <a:stretch>
            <a:fillRect/>
          </a:stretch>
        </p:blipFill>
        <p:spPr bwMode="auto">
          <a:xfrm>
            <a:off x="1692275" y="2420938"/>
            <a:ext cx="5616575" cy="1857375"/>
          </a:xfrm>
          <a:prstGeom prst="rect">
            <a:avLst/>
          </a:prstGeom>
          <a:noFill/>
          <a:ln w="9525">
            <a:noFill/>
            <a:miter lim="800000"/>
            <a:headEnd/>
            <a:tailEnd/>
          </a:ln>
        </p:spPr>
      </p:pic>
      <p:sp>
        <p:nvSpPr>
          <p:cNvPr id="32791" name="Rectangle 23"/>
          <p:cNvSpPr>
            <a:spLocks noGrp="1" noChangeArrowheads="1"/>
          </p:cNvSpPr>
          <p:nvPr>
            <p:ph type="title"/>
          </p:nvPr>
        </p:nvSpPr>
        <p:spPr>
          <a:xfrm>
            <a:off x="457200" y="125413"/>
            <a:ext cx="8229600" cy="1143000"/>
          </a:xfrm>
          <a:noFill/>
          <a:ln/>
        </p:spPr>
        <p:txBody>
          <a:bodyPr/>
          <a:lstStyle/>
          <a:p>
            <a:r>
              <a:rPr lang="en-US" sz="4000" b="1"/>
              <a:t>Liquidity bridge</a:t>
            </a:r>
            <a:br>
              <a:rPr lang="en-US" sz="4000" b="1"/>
            </a:br>
            <a:r>
              <a:rPr lang="en-US" sz="3200"/>
              <a:t>between BESP and Local payment system</a:t>
            </a:r>
            <a:endParaRPr lang="ru-RU" sz="3200"/>
          </a:p>
        </p:txBody>
      </p:sp>
      <p:pic>
        <p:nvPicPr>
          <p:cNvPr id="32786" name="Picture 18" descr="j0242017"/>
          <p:cNvPicPr>
            <a:picLocks noChangeAspect="1" noChangeArrowheads="1"/>
          </p:cNvPicPr>
          <p:nvPr/>
        </p:nvPicPr>
        <p:blipFill>
          <a:blip r:embed="rId2"/>
          <a:srcRect/>
          <a:stretch>
            <a:fillRect/>
          </a:stretch>
        </p:blipFill>
        <p:spPr bwMode="auto">
          <a:xfrm>
            <a:off x="376238" y="3141663"/>
            <a:ext cx="1819275" cy="17145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xit" presetSubtype="32" fill="hold" nodeType="clickEffect">
                                  <p:stCondLst>
                                    <p:cond delay="0"/>
                                  </p:stCondLst>
                                  <p:childTnLst>
                                    <p:anim calcmode="lin" valueType="num">
                                      <p:cBhvr>
                                        <p:cTn id="6" dur="500"/>
                                        <p:tgtEl>
                                          <p:spTgt spid="32784"/>
                                        </p:tgtEl>
                                        <p:attrNameLst>
                                          <p:attrName>ppt_w</p:attrName>
                                        </p:attrNameLst>
                                      </p:cBhvr>
                                      <p:tavLst>
                                        <p:tav tm="0">
                                          <p:val>
                                            <p:strVal val="ppt_w"/>
                                          </p:val>
                                        </p:tav>
                                        <p:tav tm="100000">
                                          <p:val>
                                            <p:fltVal val="0"/>
                                          </p:val>
                                        </p:tav>
                                      </p:tavLst>
                                    </p:anim>
                                    <p:anim calcmode="lin" valueType="num">
                                      <p:cBhvr>
                                        <p:cTn id="7" dur="500"/>
                                        <p:tgtEl>
                                          <p:spTgt spid="32784"/>
                                        </p:tgtEl>
                                        <p:attrNameLst>
                                          <p:attrName>ppt_h</p:attrName>
                                        </p:attrNameLst>
                                      </p:cBhvr>
                                      <p:tavLst>
                                        <p:tav tm="0">
                                          <p:val>
                                            <p:strVal val="ppt_h"/>
                                          </p:val>
                                        </p:tav>
                                        <p:tav tm="100000">
                                          <p:val>
                                            <p:fltVal val="0"/>
                                          </p:val>
                                        </p:tav>
                                      </p:tavLst>
                                    </p:anim>
                                    <p:set>
                                      <p:cBhvr>
                                        <p:cTn id="8" dur="1" fill="hold">
                                          <p:stCondLst>
                                            <p:cond delay="499"/>
                                          </p:stCondLst>
                                        </p:cTn>
                                        <p:tgtEl>
                                          <p:spTgt spid="32784"/>
                                        </p:tgtEl>
                                        <p:attrNameLst>
                                          <p:attrName>style.visibility</p:attrName>
                                        </p:attrNameLst>
                                      </p:cBhvr>
                                      <p:to>
                                        <p:strVal val="hidden"/>
                                      </p:to>
                                    </p:set>
                                  </p:childTnLst>
                                </p:cTn>
                              </p:par>
                              <p:par>
                                <p:cTn id="9" presetID="42" presetClass="entr" presetSubtype="0" fill="hold" nodeType="withEffect">
                                  <p:stCondLst>
                                    <p:cond delay="0"/>
                                  </p:stCondLst>
                                  <p:childTnLst>
                                    <p:set>
                                      <p:cBhvr>
                                        <p:cTn id="10" dur="1" fill="hold">
                                          <p:stCondLst>
                                            <p:cond delay="0"/>
                                          </p:stCondLst>
                                        </p:cTn>
                                        <p:tgtEl>
                                          <p:spTgt spid="32780"/>
                                        </p:tgtEl>
                                        <p:attrNameLst>
                                          <p:attrName>style.visibility</p:attrName>
                                        </p:attrNameLst>
                                      </p:cBhvr>
                                      <p:to>
                                        <p:strVal val="visible"/>
                                      </p:to>
                                    </p:set>
                                    <p:animEffect transition="in" filter="fade">
                                      <p:cBhvr>
                                        <p:cTn id="11" dur="1000"/>
                                        <p:tgtEl>
                                          <p:spTgt spid="32780"/>
                                        </p:tgtEl>
                                      </p:cBhvr>
                                    </p:animEffect>
                                    <p:anim calcmode="lin" valueType="num">
                                      <p:cBhvr>
                                        <p:cTn id="12" dur="1000" fill="hold"/>
                                        <p:tgtEl>
                                          <p:spTgt spid="32780"/>
                                        </p:tgtEl>
                                        <p:attrNameLst>
                                          <p:attrName>ppt_x</p:attrName>
                                        </p:attrNameLst>
                                      </p:cBhvr>
                                      <p:tavLst>
                                        <p:tav tm="0">
                                          <p:val>
                                            <p:strVal val="#ppt_x"/>
                                          </p:val>
                                        </p:tav>
                                        <p:tav tm="100000">
                                          <p:val>
                                            <p:strVal val="#ppt_x"/>
                                          </p:val>
                                        </p:tav>
                                      </p:tavLst>
                                    </p:anim>
                                    <p:anim calcmode="lin" valueType="num">
                                      <p:cBhvr>
                                        <p:cTn id="13" dur="1000" fill="hold"/>
                                        <p:tgtEl>
                                          <p:spTgt spid="32780"/>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10" presetClass="exit" presetSubtype="0" fill="hold" nodeType="afterEffect">
                                  <p:stCondLst>
                                    <p:cond delay="0"/>
                                  </p:stCondLst>
                                  <p:childTnLst>
                                    <p:animEffect transition="out" filter="fade">
                                      <p:cBhvr>
                                        <p:cTn id="16" dur="500"/>
                                        <p:tgtEl>
                                          <p:spTgt spid="32780"/>
                                        </p:tgtEl>
                                      </p:cBhvr>
                                    </p:animEffect>
                                    <p:set>
                                      <p:cBhvr>
                                        <p:cTn id="17" dur="1" fill="hold">
                                          <p:stCondLst>
                                            <p:cond delay="499"/>
                                          </p:stCondLst>
                                        </p:cTn>
                                        <p:tgtEl>
                                          <p:spTgt spid="32780"/>
                                        </p:tgtEl>
                                        <p:attrNameLst>
                                          <p:attrName>style.visibility</p:attrName>
                                        </p:attrNameLst>
                                      </p:cBhvr>
                                      <p:to>
                                        <p:strVal val="hidden"/>
                                      </p:to>
                                    </p:se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32782"/>
                                        </p:tgtEl>
                                        <p:attrNameLst>
                                          <p:attrName>style.visibility</p:attrName>
                                        </p:attrNameLst>
                                      </p:cBhvr>
                                      <p:to>
                                        <p:strVal val="visible"/>
                                      </p:to>
                                    </p:set>
                                    <p:animEffect transition="in" filter="fade">
                                      <p:cBhvr>
                                        <p:cTn id="21" dur="500"/>
                                        <p:tgtEl>
                                          <p:spTgt spid="32782"/>
                                        </p:tgtEl>
                                      </p:cBhvr>
                                    </p:animEffect>
                                  </p:childTnLst>
                                </p:cTn>
                              </p:par>
                            </p:childTnLst>
                          </p:cTn>
                        </p:par>
                        <p:par>
                          <p:cTn id="22" fill="hold">
                            <p:stCondLst>
                              <p:cond delay="2000"/>
                            </p:stCondLst>
                            <p:childTnLst>
                              <p:par>
                                <p:cTn id="23" presetID="10" presetClass="exit" presetSubtype="0" fill="hold" nodeType="afterEffect">
                                  <p:stCondLst>
                                    <p:cond delay="0"/>
                                  </p:stCondLst>
                                  <p:childTnLst>
                                    <p:animEffect transition="out" filter="fade">
                                      <p:cBhvr>
                                        <p:cTn id="24" dur="500"/>
                                        <p:tgtEl>
                                          <p:spTgt spid="32782"/>
                                        </p:tgtEl>
                                      </p:cBhvr>
                                    </p:animEffect>
                                    <p:set>
                                      <p:cBhvr>
                                        <p:cTn id="25" dur="1" fill="hold">
                                          <p:stCondLst>
                                            <p:cond delay="499"/>
                                          </p:stCondLst>
                                        </p:cTn>
                                        <p:tgtEl>
                                          <p:spTgt spid="32782"/>
                                        </p:tgtEl>
                                        <p:attrNameLst>
                                          <p:attrName>style.visibility</p:attrName>
                                        </p:attrNameLst>
                                      </p:cBhvr>
                                      <p:to>
                                        <p:strVal val="hidden"/>
                                      </p:to>
                                    </p:set>
                                  </p:childTnLst>
                                </p:cTn>
                              </p:par>
                            </p:childTnLst>
                          </p:cTn>
                        </p:par>
                        <p:par>
                          <p:cTn id="26" fill="hold">
                            <p:stCondLst>
                              <p:cond delay="2500"/>
                            </p:stCondLst>
                            <p:childTnLst>
                              <p:par>
                                <p:cTn id="27" presetID="10" presetClass="entr" presetSubtype="0" fill="hold" nodeType="afterEffect">
                                  <p:stCondLst>
                                    <p:cond delay="0"/>
                                  </p:stCondLst>
                                  <p:childTnLst>
                                    <p:set>
                                      <p:cBhvr>
                                        <p:cTn id="28" dur="1" fill="hold">
                                          <p:stCondLst>
                                            <p:cond delay="0"/>
                                          </p:stCondLst>
                                        </p:cTn>
                                        <p:tgtEl>
                                          <p:spTgt spid="32779"/>
                                        </p:tgtEl>
                                        <p:attrNameLst>
                                          <p:attrName>style.visibility</p:attrName>
                                        </p:attrNameLst>
                                      </p:cBhvr>
                                      <p:to>
                                        <p:strVal val="visible"/>
                                      </p:to>
                                    </p:set>
                                    <p:animEffect transition="in" filter="fade">
                                      <p:cBhvr>
                                        <p:cTn id="29" dur="500"/>
                                        <p:tgtEl>
                                          <p:spTgt spid="32779"/>
                                        </p:tgtEl>
                                      </p:cBhvr>
                                    </p:animEffect>
                                  </p:childTnLst>
                                </p:cTn>
                              </p:par>
                            </p:childTnLst>
                          </p:cTn>
                        </p:par>
                        <p:par>
                          <p:cTn id="30" fill="hold">
                            <p:stCondLst>
                              <p:cond delay="3000"/>
                            </p:stCondLst>
                            <p:childTnLst>
                              <p:par>
                                <p:cTn id="31" presetID="10" presetClass="exit" presetSubtype="0" fill="hold" nodeType="afterEffect">
                                  <p:stCondLst>
                                    <p:cond delay="0"/>
                                  </p:stCondLst>
                                  <p:childTnLst>
                                    <p:animEffect transition="out" filter="fade">
                                      <p:cBhvr>
                                        <p:cTn id="32" dur="500"/>
                                        <p:tgtEl>
                                          <p:spTgt spid="32779"/>
                                        </p:tgtEl>
                                      </p:cBhvr>
                                    </p:animEffect>
                                    <p:set>
                                      <p:cBhvr>
                                        <p:cTn id="33" dur="1" fill="hold">
                                          <p:stCondLst>
                                            <p:cond delay="499"/>
                                          </p:stCondLst>
                                        </p:cTn>
                                        <p:tgtEl>
                                          <p:spTgt spid="32779"/>
                                        </p:tgtEl>
                                        <p:attrNameLst>
                                          <p:attrName>style.visibility</p:attrName>
                                        </p:attrNameLst>
                                      </p:cBhvr>
                                      <p:to>
                                        <p:strVal val="hidden"/>
                                      </p:to>
                                    </p:set>
                                  </p:childTnLst>
                                </p:cTn>
                              </p:par>
                            </p:childTnLst>
                          </p:cTn>
                        </p:par>
                        <p:par>
                          <p:cTn id="34" fill="hold">
                            <p:stCondLst>
                              <p:cond delay="3500"/>
                            </p:stCondLst>
                            <p:childTnLst>
                              <p:par>
                                <p:cTn id="35" presetID="10" presetClass="entr" presetSubtype="0" fill="hold" nodeType="afterEffect">
                                  <p:stCondLst>
                                    <p:cond delay="0"/>
                                  </p:stCondLst>
                                  <p:childTnLst>
                                    <p:set>
                                      <p:cBhvr>
                                        <p:cTn id="36" dur="1" fill="hold">
                                          <p:stCondLst>
                                            <p:cond delay="0"/>
                                          </p:stCondLst>
                                        </p:cTn>
                                        <p:tgtEl>
                                          <p:spTgt spid="32778"/>
                                        </p:tgtEl>
                                        <p:attrNameLst>
                                          <p:attrName>style.visibility</p:attrName>
                                        </p:attrNameLst>
                                      </p:cBhvr>
                                      <p:to>
                                        <p:strVal val="visible"/>
                                      </p:to>
                                    </p:set>
                                    <p:animEffect transition="in" filter="fade">
                                      <p:cBhvr>
                                        <p:cTn id="37" dur="500"/>
                                        <p:tgtEl>
                                          <p:spTgt spid="32778"/>
                                        </p:tgtEl>
                                      </p:cBhvr>
                                    </p:animEffect>
                                  </p:childTnLst>
                                </p:cTn>
                              </p:par>
                            </p:childTnLst>
                          </p:cTn>
                        </p:par>
                        <p:par>
                          <p:cTn id="38" fill="hold">
                            <p:stCondLst>
                              <p:cond delay="4000"/>
                            </p:stCondLst>
                            <p:childTnLst>
                              <p:par>
                                <p:cTn id="39" presetID="10" presetClass="exit" presetSubtype="0" fill="hold" nodeType="afterEffect">
                                  <p:stCondLst>
                                    <p:cond delay="0"/>
                                  </p:stCondLst>
                                  <p:childTnLst>
                                    <p:animEffect transition="out" filter="fade">
                                      <p:cBhvr>
                                        <p:cTn id="40" dur="500"/>
                                        <p:tgtEl>
                                          <p:spTgt spid="32778"/>
                                        </p:tgtEl>
                                      </p:cBhvr>
                                    </p:animEffect>
                                    <p:set>
                                      <p:cBhvr>
                                        <p:cTn id="41" dur="1" fill="hold">
                                          <p:stCondLst>
                                            <p:cond delay="499"/>
                                          </p:stCondLst>
                                        </p:cTn>
                                        <p:tgtEl>
                                          <p:spTgt spid="32778"/>
                                        </p:tgtEl>
                                        <p:attrNameLst>
                                          <p:attrName>style.visibility</p:attrName>
                                        </p:attrNameLst>
                                      </p:cBhvr>
                                      <p:to>
                                        <p:strVal val="hidden"/>
                                      </p:to>
                                    </p:set>
                                  </p:childTnLst>
                                </p:cTn>
                              </p:par>
                            </p:childTnLst>
                          </p:cTn>
                        </p:par>
                        <p:par>
                          <p:cTn id="42" fill="hold">
                            <p:stCondLst>
                              <p:cond delay="4500"/>
                            </p:stCondLst>
                            <p:childTnLst>
                              <p:par>
                                <p:cTn id="43" presetID="10" presetClass="entr" presetSubtype="0" fill="hold" nodeType="afterEffect">
                                  <p:stCondLst>
                                    <p:cond delay="0"/>
                                  </p:stCondLst>
                                  <p:childTnLst>
                                    <p:set>
                                      <p:cBhvr>
                                        <p:cTn id="44" dur="1" fill="hold">
                                          <p:stCondLst>
                                            <p:cond delay="0"/>
                                          </p:stCondLst>
                                        </p:cTn>
                                        <p:tgtEl>
                                          <p:spTgt spid="32777"/>
                                        </p:tgtEl>
                                        <p:attrNameLst>
                                          <p:attrName>style.visibility</p:attrName>
                                        </p:attrNameLst>
                                      </p:cBhvr>
                                      <p:to>
                                        <p:strVal val="visible"/>
                                      </p:to>
                                    </p:set>
                                    <p:animEffect transition="in" filter="fade">
                                      <p:cBhvr>
                                        <p:cTn id="45" dur="500"/>
                                        <p:tgtEl>
                                          <p:spTgt spid="32777"/>
                                        </p:tgtEl>
                                      </p:cBhvr>
                                    </p:animEffect>
                                  </p:childTnLst>
                                </p:cTn>
                              </p:par>
                            </p:childTnLst>
                          </p:cTn>
                        </p:par>
                        <p:par>
                          <p:cTn id="46" fill="hold">
                            <p:stCondLst>
                              <p:cond delay="5000"/>
                            </p:stCondLst>
                            <p:childTnLst>
                              <p:par>
                                <p:cTn id="47" presetID="10" presetClass="exit" presetSubtype="0" fill="hold" nodeType="afterEffect">
                                  <p:stCondLst>
                                    <p:cond delay="0"/>
                                  </p:stCondLst>
                                  <p:childTnLst>
                                    <p:animEffect transition="out" filter="fade">
                                      <p:cBhvr>
                                        <p:cTn id="48" dur="500"/>
                                        <p:tgtEl>
                                          <p:spTgt spid="32777"/>
                                        </p:tgtEl>
                                      </p:cBhvr>
                                    </p:animEffect>
                                    <p:set>
                                      <p:cBhvr>
                                        <p:cTn id="49" dur="1" fill="hold">
                                          <p:stCondLst>
                                            <p:cond delay="499"/>
                                          </p:stCondLst>
                                        </p:cTn>
                                        <p:tgtEl>
                                          <p:spTgt spid="32777"/>
                                        </p:tgtEl>
                                        <p:attrNameLst>
                                          <p:attrName>style.visibility</p:attrName>
                                        </p:attrNameLst>
                                      </p:cBhvr>
                                      <p:to>
                                        <p:strVal val="hidden"/>
                                      </p:to>
                                    </p:set>
                                  </p:childTnLst>
                                </p:cTn>
                              </p:par>
                            </p:childTnLst>
                          </p:cTn>
                        </p:par>
                        <p:par>
                          <p:cTn id="50" fill="hold">
                            <p:stCondLst>
                              <p:cond delay="5500"/>
                            </p:stCondLst>
                            <p:childTnLst>
                              <p:par>
                                <p:cTn id="51" presetID="10" presetClass="entr" presetSubtype="0" fill="hold" nodeType="afterEffect">
                                  <p:stCondLst>
                                    <p:cond delay="0"/>
                                  </p:stCondLst>
                                  <p:childTnLst>
                                    <p:set>
                                      <p:cBhvr>
                                        <p:cTn id="52" dur="1" fill="hold">
                                          <p:stCondLst>
                                            <p:cond delay="0"/>
                                          </p:stCondLst>
                                        </p:cTn>
                                        <p:tgtEl>
                                          <p:spTgt spid="32776"/>
                                        </p:tgtEl>
                                        <p:attrNameLst>
                                          <p:attrName>style.visibility</p:attrName>
                                        </p:attrNameLst>
                                      </p:cBhvr>
                                      <p:to>
                                        <p:strVal val="visible"/>
                                      </p:to>
                                    </p:set>
                                    <p:animEffect transition="in" filter="fade">
                                      <p:cBhvr>
                                        <p:cTn id="53" dur="500"/>
                                        <p:tgtEl>
                                          <p:spTgt spid="32776"/>
                                        </p:tgtEl>
                                      </p:cBhvr>
                                    </p:animEffect>
                                  </p:childTnLst>
                                </p:cTn>
                              </p:par>
                            </p:childTnLst>
                          </p:cTn>
                        </p:par>
                        <p:par>
                          <p:cTn id="54" fill="hold">
                            <p:stCondLst>
                              <p:cond delay="6000"/>
                            </p:stCondLst>
                            <p:childTnLst>
                              <p:par>
                                <p:cTn id="55" presetID="10" presetClass="exit" presetSubtype="0" fill="hold" nodeType="afterEffect">
                                  <p:stCondLst>
                                    <p:cond delay="0"/>
                                  </p:stCondLst>
                                  <p:childTnLst>
                                    <p:animEffect transition="out" filter="fade">
                                      <p:cBhvr>
                                        <p:cTn id="56" dur="500"/>
                                        <p:tgtEl>
                                          <p:spTgt spid="32776"/>
                                        </p:tgtEl>
                                      </p:cBhvr>
                                    </p:animEffect>
                                    <p:set>
                                      <p:cBhvr>
                                        <p:cTn id="57" dur="1" fill="hold">
                                          <p:stCondLst>
                                            <p:cond delay="499"/>
                                          </p:stCondLst>
                                        </p:cTn>
                                        <p:tgtEl>
                                          <p:spTgt spid="32776"/>
                                        </p:tgtEl>
                                        <p:attrNameLst>
                                          <p:attrName>style.visibility</p:attrName>
                                        </p:attrNameLst>
                                      </p:cBhvr>
                                      <p:to>
                                        <p:strVal val="hidden"/>
                                      </p:to>
                                    </p:set>
                                  </p:childTnLst>
                                </p:cTn>
                              </p:par>
                            </p:childTnLst>
                          </p:cTn>
                        </p:par>
                        <p:par>
                          <p:cTn id="58" fill="hold">
                            <p:stCondLst>
                              <p:cond delay="6500"/>
                            </p:stCondLst>
                            <p:childTnLst>
                              <p:par>
                                <p:cTn id="59" presetID="10" presetClass="entr" presetSubtype="0" fill="hold" nodeType="afterEffect">
                                  <p:stCondLst>
                                    <p:cond delay="0"/>
                                  </p:stCondLst>
                                  <p:childTnLst>
                                    <p:set>
                                      <p:cBhvr>
                                        <p:cTn id="60" dur="1" fill="hold">
                                          <p:stCondLst>
                                            <p:cond delay="0"/>
                                          </p:stCondLst>
                                        </p:cTn>
                                        <p:tgtEl>
                                          <p:spTgt spid="32775"/>
                                        </p:tgtEl>
                                        <p:attrNameLst>
                                          <p:attrName>style.visibility</p:attrName>
                                        </p:attrNameLst>
                                      </p:cBhvr>
                                      <p:to>
                                        <p:strVal val="visible"/>
                                      </p:to>
                                    </p:set>
                                    <p:animEffect transition="in" filter="fade">
                                      <p:cBhvr>
                                        <p:cTn id="61" dur="500"/>
                                        <p:tgtEl>
                                          <p:spTgt spid="32775"/>
                                        </p:tgtEl>
                                      </p:cBhvr>
                                    </p:animEffect>
                                  </p:childTnLst>
                                </p:cTn>
                              </p:par>
                            </p:childTnLst>
                          </p:cTn>
                        </p:par>
                        <p:par>
                          <p:cTn id="62" fill="hold">
                            <p:stCondLst>
                              <p:cond delay="7000"/>
                            </p:stCondLst>
                            <p:childTnLst>
                              <p:par>
                                <p:cTn id="63" presetID="10" presetClass="exit" presetSubtype="0" fill="hold" nodeType="afterEffect">
                                  <p:stCondLst>
                                    <p:cond delay="0"/>
                                  </p:stCondLst>
                                  <p:childTnLst>
                                    <p:animEffect transition="out" filter="fade">
                                      <p:cBhvr>
                                        <p:cTn id="64" dur="500"/>
                                        <p:tgtEl>
                                          <p:spTgt spid="32775"/>
                                        </p:tgtEl>
                                      </p:cBhvr>
                                    </p:animEffect>
                                    <p:set>
                                      <p:cBhvr>
                                        <p:cTn id="65" dur="1" fill="hold">
                                          <p:stCondLst>
                                            <p:cond delay="499"/>
                                          </p:stCondLst>
                                        </p:cTn>
                                        <p:tgtEl>
                                          <p:spTgt spid="32775"/>
                                        </p:tgtEl>
                                        <p:attrNameLst>
                                          <p:attrName>style.visibility</p:attrName>
                                        </p:attrNameLst>
                                      </p:cBhvr>
                                      <p:to>
                                        <p:strVal val="hidden"/>
                                      </p:to>
                                    </p:set>
                                  </p:childTnLst>
                                </p:cTn>
                              </p:par>
                            </p:childTnLst>
                          </p:cTn>
                        </p:par>
                        <p:par>
                          <p:cTn id="66" fill="hold">
                            <p:stCondLst>
                              <p:cond delay="7500"/>
                            </p:stCondLst>
                            <p:childTnLst>
                              <p:par>
                                <p:cTn id="67" presetID="10" presetClass="entr" presetSubtype="0" fill="hold" nodeType="afterEffect">
                                  <p:stCondLst>
                                    <p:cond delay="0"/>
                                  </p:stCondLst>
                                  <p:childTnLst>
                                    <p:set>
                                      <p:cBhvr>
                                        <p:cTn id="68" dur="1" fill="hold">
                                          <p:stCondLst>
                                            <p:cond delay="0"/>
                                          </p:stCondLst>
                                        </p:cTn>
                                        <p:tgtEl>
                                          <p:spTgt spid="32774"/>
                                        </p:tgtEl>
                                        <p:attrNameLst>
                                          <p:attrName>style.visibility</p:attrName>
                                        </p:attrNameLst>
                                      </p:cBhvr>
                                      <p:to>
                                        <p:strVal val="visible"/>
                                      </p:to>
                                    </p:set>
                                    <p:animEffect transition="in" filter="fade">
                                      <p:cBhvr>
                                        <p:cTn id="69" dur="500"/>
                                        <p:tgtEl>
                                          <p:spTgt spid="32774"/>
                                        </p:tgtEl>
                                      </p:cBhvr>
                                    </p:animEffect>
                                  </p:childTnLst>
                                </p:cTn>
                              </p:par>
                            </p:childTnLst>
                          </p:cTn>
                        </p:par>
                        <p:par>
                          <p:cTn id="70" fill="hold">
                            <p:stCondLst>
                              <p:cond delay="8000"/>
                            </p:stCondLst>
                            <p:childTnLst>
                              <p:par>
                                <p:cTn id="71" presetID="10" presetClass="exit" presetSubtype="0" fill="hold" nodeType="afterEffect">
                                  <p:stCondLst>
                                    <p:cond delay="0"/>
                                  </p:stCondLst>
                                  <p:childTnLst>
                                    <p:animEffect transition="out" filter="fade">
                                      <p:cBhvr>
                                        <p:cTn id="72" dur="500"/>
                                        <p:tgtEl>
                                          <p:spTgt spid="32774"/>
                                        </p:tgtEl>
                                      </p:cBhvr>
                                    </p:animEffect>
                                    <p:set>
                                      <p:cBhvr>
                                        <p:cTn id="73" dur="1" fill="hold">
                                          <p:stCondLst>
                                            <p:cond delay="499"/>
                                          </p:stCondLst>
                                        </p:cTn>
                                        <p:tgtEl>
                                          <p:spTgt spid="32774"/>
                                        </p:tgtEl>
                                        <p:attrNameLst>
                                          <p:attrName>style.visibility</p:attrName>
                                        </p:attrNameLst>
                                      </p:cBhvr>
                                      <p:to>
                                        <p:strVal val="hidden"/>
                                      </p:to>
                                    </p:set>
                                  </p:childTnLst>
                                </p:cTn>
                              </p:par>
                            </p:childTnLst>
                          </p:cTn>
                        </p:par>
                        <p:par>
                          <p:cTn id="74" fill="hold">
                            <p:stCondLst>
                              <p:cond delay="8500"/>
                            </p:stCondLst>
                            <p:childTnLst>
                              <p:par>
                                <p:cTn id="75" presetID="10" presetClass="entr" presetSubtype="0" fill="hold" nodeType="afterEffect">
                                  <p:stCondLst>
                                    <p:cond delay="0"/>
                                  </p:stCondLst>
                                  <p:childTnLst>
                                    <p:set>
                                      <p:cBhvr>
                                        <p:cTn id="76" dur="1" fill="hold">
                                          <p:stCondLst>
                                            <p:cond delay="0"/>
                                          </p:stCondLst>
                                        </p:cTn>
                                        <p:tgtEl>
                                          <p:spTgt spid="32781"/>
                                        </p:tgtEl>
                                        <p:attrNameLst>
                                          <p:attrName>style.visibility</p:attrName>
                                        </p:attrNameLst>
                                      </p:cBhvr>
                                      <p:to>
                                        <p:strVal val="visible"/>
                                      </p:to>
                                    </p:set>
                                    <p:animEffect transition="in" filter="fade">
                                      <p:cBhvr>
                                        <p:cTn id="77" dur="500"/>
                                        <p:tgtEl>
                                          <p:spTgt spid="32781"/>
                                        </p:tgtEl>
                                      </p:cBhvr>
                                    </p:animEffect>
                                  </p:childTnLst>
                                </p:cTn>
                              </p:par>
                            </p:childTnLst>
                          </p:cTn>
                        </p:par>
                        <p:par>
                          <p:cTn id="78" fill="hold">
                            <p:stCondLst>
                              <p:cond delay="9000"/>
                            </p:stCondLst>
                            <p:childTnLst>
                              <p:par>
                                <p:cTn id="79" presetID="42" presetClass="exit" presetSubtype="0" fill="hold" nodeType="afterEffect">
                                  <p:stCondLst>
                                    <p:cond delay="0"/>
                                  </p:stCondLst>
                                  <p:childTnLst>
                                    <p:animEffect transition="out" filter="fade">
                                      <p:cBhvr>
                                        <p:cTn id="80" dur="500"/>
                                        <p:tgtEl>
                                          <p:spTgt spid="32781"/>
                                        </p:tgtEl>
                                      </p:cBhvr>
                                    </p:animEffect>
                                    <p:anim calcmode="lin" valueType="num">
                                      <p:cBhvr>
                                        <p:cTn id="81" dur="500"/>
                                        <p:tgtEl>
                                          <p:spTgt spid="32781"/>
                                        </p:tgtEl>
                                        <p:attrNameLst>
                                          <p:attrName>ppt_x</p:attrName>
                                        </p:attrNameLst>
                                      </p:cBhvr>
                                      <p:tavLst>
                                        <p:tav tm="0">
                                          <p:val>
                                            <p:strVal val="ppt_x"/>
                                          </p:val>
                                        </p:tav>
                                        <p:tav tm="100000">
                                          <p:val>
                                            <p:strVal val="ppt_x"/>
                                          </p:val>
                                        </p:tav>
                                      </p:tavLst>
                                    </p:anim>
                                    <p:anim calcmode="lin" valueType="num">
                                      <p:cBhvr>
                                        <p:cTn id="82" dur="500"/>
                                        <p:tgtEl>
                                          <p:spTgt spid="32781"/>
                                        </p:tgtEl>
                                        <p:attrNameLst>
                                          <p:attrName>ppt_y</p:attrName>
                                        </p:attrNameLst>
                                      </p:cBhvr>
                                      <p:tavLst>
                                        <p:tav tm="0">
                                          <p:val>
                                            <p:strVal val="ppt_y"/>
                                          </p:val>
                                        </p:tav>
                                        <p:tav tm="100000">
                                          <p:val>
                                            <p:strVal val="ppt_y+.1"/>
                                          </p:val>
                                        </p:tav>
                                      </p:tavLst>
                                    </p:anim>
                                    <p:set>
                                      <p:cBhvr>
                                        <p:cTn id="83" dur="1" fill="hold">
                                          <p:stCondLst>
                                            <p:cond delay="499"/>
                                          </p:stCondLst>
                                        </p:cTn>
                                        <p:tgtEl>
                                          <p:spTgt spid="32781"/>
                                        </p:tgtEl>
                                        <p:attrNameLst>
                                          <p:attrName>style.visibility</p:attrName>
                                        </p:attrNameLst>
                                      </p:cBhvr>
                                      <p:to>
                                        <p:strVal val="hidden"/>
                                      </p:to>
                                    </p:set>
                                  </p:childTnLst>
                                </p:cTn>
                              </p:par>
                              <p:par>
                                <p:cTn id="84" presetID="23" presetClass="entr" presetSubtype="16" fill="hold" nodeType="withEffect">
                                  <p:stCondLst>
                                    <p:cond delay="0"/>
                                  </p:stCondLst>
                                  <p:childTnLst>
                                    <p:set>
                                      <p:cBhvr>
                                        <p:cTn id="85" dur="1" fill="hold">
                                          <p:stCondLst>
                                            <p:cond delay="0"/>
                                          </p:stCondLst>
                                        </p:cTn>
                                        <p:tgtEl>
                                          <p:spTgt spid="32786"/>
                                        </p:tgtEl>
                                        <p:attrNameLst>
                                          <p:attrName>style.visibility</p:attrName>
                                        </p:attrNameLst>
                                      </p:cBhvr>
                                      <p:to>
                                        <p:strVal val="visible"/>
                                      </p:to>
                                    </p:set>
                                    <p:anim calcmode="lin" valueType="num">
                                      <p:cBhvr>
                                        <p:cTn id="86" dur="500" fill="hold"/>
                                        <p:tgtEl>
                                          <p:spTgt spid="32786"/>
                                        </p:tgtEl>
                                        <p:attrNameLst>
                                          <p:attrName>ppt_w</p:attrName>
                                        </p:attrNameLst>
                                      </p:cBhvr>
                                      <p:tavLst>
                                        <p:tav tm="0">
                                          <p:val>
                                            <p:fltVal val="0"/>
                                          </p:val>
                                        </p:tav>
                                        <p:tav tm="100000">
                                          <p:val>
                                            <p:strVal val="#ppt_w"/>
                                          </p:val>
                                        </p:tav>
                                      </p:tavLst>
                                    </p:anim>
                                    <p:anim calcmode="lin" valueType="num">
                                      <p:cBhvr>
                                        <p:cTn id="87" dur="500" fill="hold"/>
                                        <p:tgtEl>
                                          <p:spTgt spid="3278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2"/>
          <p:cNvSpPr>
            <a:spLocks noGrp="1"/>
          </p:cNvSpPr>
          <p:nvPr>
            <p:ph type="sldNum" sz="quarter" idx="11"/>
          </p:nvPr>
        </p:nvSpPr>
        <p:spPr/>
        <p:txBody>
          <a:bodyPr/>
          <a:lstStyle/>
          <a:p>
            <a:fld id="{1314CF50-E1BD-4B6C-BFB4-4949D2BA14DC}" type="slidenum">
              <a:rPr lang="ru-RU"/>
              <a:pPr/>
              <a:t>13</a:t>
            </a:fld>
            <a:endParaRPr lang="ru-RU"/>
          </a:p>
        </p:txBody>
      </p:sp>
      <p:sp>
        <p:nvSpPr>
          <p:cNvPr id="116739" name="Rectangle 4"/>
          <p:cNvSpPr>
            <a:spLocks noGrp="1" noChangeArrowheads="1"/>
          </p:cNvSpPr>
          <p:nvPr>
            <p:ph type="title" idx="4294967295"/>
          </p:nvPr>
        </p:nvSpPr>
        <p:spPr/>
        <p:txBody>
          <a:bodyPr/>
          <a:lstStyle/>
          <a:p>
            <a:r>
              <a:rPr lang="en-US" sz="3200"/>
              <a:t>Information on the Web</a:t>
            </a:r>
            <a:endParaRPr lang="ru-RU" sz="3200"/>
          </a:p>
        </p:txBody>
      </p:sp>
      <p:sp>
        <p:nvSpPr>
          <p:cNvPr id="116740" name="Содержимое 2"/>
          <p:cNvSpPr>
            <a:spLocks noGrp="1"/>
          </p:cNvSpPr>
          <p:nvPr>
            <p:ph idx="4294967295"/>
          </p:nvPr>
        </p:nvSpPr>
        <p:spPr>
          <a:xfrm>
            <a:off x="323850" y="1844675"/>
            <a:ext cx="8229600" cy="3878263"/>
          </a:xfrm>
        </p:spPr>
        <p:txBody>
          <a:bodyPr/>
          <a:lstStyle/>
          <a:p>
            <a:pPr marL="361950" indent="0">
              <a:lnSpc>
                <a:spcPct val="80000"/>
              </a:lnSpc>
              <a:buClr>
                <a:schemeClr val="tx1"/>
              </a:buClr>
              <a:buSzPts val="1900"/>
              <a:buFont typeface="Times New Roman" pitchFamily="18" charset="0"/>
              <a:buNone/>
            </a:pPr>
            <a:endParaRPr lang="en-US" sz="2000" dirty="0"/>
          </a:p>
          <a:p>
            <a:pPr marL="361950" indent="0">
              <a:lnSpc>
                <a:spcPct val="80000"/>
              </a:lnSpc>
              <a:buClr>
                <a:schemeClr val="tx1"/>
              </a:buClr>
              <a:buSzPts val="1900"/>
              <a:buFont typeface="Times New Roman" pitchFamily="18" charset="0"/>
              <a:buNone/>
            </a:pPr>
            <a:endParaRPr lang="en-US" sz="2400" dirty="0"/>
          </a:p>
          <a:p>
            <a:pPr marL="361950" indent="0">
              <a:lnSpc>
                <a:spcPct val="80000"/>
              </a:lnSpc>
              <a:buClr>
                <a:schemeClr val="tx1"/>
              </a:buClr>
              <a:buSzPts val="1900"/>
              <a:buFont typeface="Times New Roman" pitchFamily="18" charset="0"/>
              <a:buNone/>
            </a:pPr>
            <a:r>
              <a:rPr lang="en-US" sz="2800" dirty="0"/>
              <a:t>(</a:t>
            </a:r>
            <a:r>
              <a:rPr lang="en-US" sz="2800" dirty="0">
                <a:hlinkClick r:id="rId2"/>
              </a:rPr>
              <a:t>www.cbr.ru/today/BESP/</a:t>
            </a:r>
            <a:r>
              <a:rPr lang="en-US" sz="2800" dirty="0"/>
              <a:t>) – in Russian</a:t>
            </a:r>
          </a:p>
          <a:p>
            <a:pPr marL="361950" indent="0">
              <a:lnSpc>
                <a:spcPct val="80000"/>
              </a:lnSpc>
              <a:buClr>
                <a:schemeClr val="tx1"/>
              </a:buClr>
              <a:buSzPts val="1900"/>
              <a:buFont typeface="Times New Roman" pitchFamily="18" charset="0"/>
              <a:buNone/>
            </a:pPr>
            <a:r>
              <a:rPr lang="en-US" sz="2800" dirty="0"/>
              <a:t>(</a:t>
            </a:r>
            <a:r>
              <a:rPr lang="en-US" sz="2800" dirty="0">
                <a:hlinkClick r:id="rId3"/>
              </a:rPr>
              <a:t>www.cbr.ru/eng/today/BESP</a:t>
            </a:r>
            <a:r>
              <a:rPr lang="en-US" sz="2800" dirty="0"/>
              <a:t>/) – in English</a:t>
            </a:r>
          </a:p>
          <a:p>
            <a:pPr marL="361950" indent="0">
              <a:lnSpc>
                <a:spcPct val="80000"/>
              </a:lnSpc>
              <a:buClr>
                <a:schemeClr val="tx1"/>
              </a:buClr>
              <a:buSzPts val="1900"/>
              <a:buFont typeface="Times New Roman" pitchFamily="18" charset="0"/>
              <a:buNone/>
            </a:pP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cbr_new_1"/>
          <p:cNvPicPr>
            <a:picLocks noChangeAspect="1" noChangeArrowheads="1"/>
          </p:cNvPicPr>
          <p:nvPr/>
        </p:nvPicPr>
        <p:blipFill>
          <a:blip r:embed="rId2"/>
          <a:srcRect/>
          <a:stretch>
            <a:fillRect/>
          </a:stretch>
        </p:blipFill>
        <p:spPr bwMode="auto">
          <a:xfrm>
            <a:off x="0" y="0"/>
            <a:ext cx="9144000" cy="6904038"/>
          </a:xfrm>
          <a:prstGeom prst="rect">
            <a:avLst/>
          </a:prstGeom>
          <a:noFill/>
        </p:spPr>
      </p:pic>
      <p:sp>
        <p:nvSpPr>
          <p:cNvPr id="52227" name="Rectangle 3"/>
          <p:cNvSpPr>
            <a:spLocks noGrp="1" noChangeArrowheads="1"/>
          </p:cNvSpPr>
          <p:nvPr>
            <p:ph type="ctrTitle"/>
          </p:nvPr>
        </p:nvSpPr>
        <p:spPr>
          <a:xfrm>
            <a:off x="539750" y="2781300"/>
            <a:ext cx="7772400" cy="3311525"/>
          </a:xfrm>
        </p:spPr>
        <p:txBody>
          <a:bodyPr/>
          <a:lstStyle/>
          <a:p>
            <a:r>
              <a:rPr lang="en-US" sz="4800" b="1" dirty="0" smtClean="0">
                <a:solidFill>
                  <a:schemeClr val="bg1"/>
                </a:solidFill>
              </a:rPr>
              <a:t>This is the end of PART 1</a:t>
            </a:r>
            <a:br>
              <a:rPr lang="en-US" sz="4800" b="1" dirty="0" smtClean="0">
                <a:solidFill>
                  <a:schemeClr val="bg1"/>
                </a:solidFill>
              </a:rPr>
            </a:br>
            <a:r>
              <a:rPr lang="en-US" sz="4800" b="1" dirty="0" smtClean="0">
                <a:solidFill>
                  <a:schemeClr val="bg1"/>
                </a:solidFill>
              </a:rPr>
              <a:t>QUESTIONS PLEASE!</a:t>
            </a:r>
            <a:r>
              <a:rPr lang="en-US" sz="4800" b="1" dirty="0">
                <a:solidFill>
                  <a:schemeClr val="bg1"/>
                </a:solidFill>
              </a:rPr>
              <a:t/>
            </a:r>
            <a:br>
              <a:rPr lang="en-US" sz="4800" b="1" dirty="0">
                <a:solidFill>
                  <a:schemeClr val="bg1"/>
                </a:solidFill>
              </a:rPr>
            </a:br>
            <a:endParaRPr lang="ru-RU" sz="6600" b="1"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4"/>
          <p:cNvSpPr>
            <a:spLocks noGrp="1"/>
          </p:cNvSpPr>
          <p:nvPr>
            <p:ph type="sldNum" sz="quarter" idx="11"/>
          </p:nvPr>
        </p:nvSpPr>
        <p:spPr/>
        <p:txBody>
          <a:bodyPr/>
          <a:lstStyle/>
          <a:p>
            <a:fld id="{61686D67-00EB-4C2D-9201-DD3003C65EE5}" type="slidenum">
              <a:rPr lang="ru-RU"/>
              <a:pPr/>
              <a:t>15</a:t>
            </a:fld>
            <a:endParaRPr lang="ru-RU"/>
          </a:p>
        </p:txBody>
      </p:sp>
      <p:sp>
        <p:nvSpPr>
          <p:cNvPr id="113666" name="Rectangle 2"/>
          <p:cNvSpPr>
            <a:spLocks noGrp="1" noChangeArrowheads="1"/>
          </p:cNvSpPr>
          <p:nvPr>
            <p:ph type="title"/>
          </p:nvPr>
        </p:nvSpPr>
        <p:spPr>
          <a:xfrm>
            <a:off x="457200" y="115888"/>
            <a:ext cx="8229600" cy="1143000"/>
          </a:xfrm>
        </p:spPr>
        <p:txBody>
          <a:bodyPr/>
          <a:lstStyle/>
          <a:p>
            <a:r>
              <a:rPr lang="en-US" sz="4000" b="1" dirty="0" smtClean="0"/>
              <a:t>Anticipated steps in near future</a:t>
            </a:r>
            <a:endParaRPr lang="ru-RU" sz="3200" i="1" dirty="0">
              <a:latin typeface="Times New Roman" pitchFamily="18" charset="0"/>
            </a:endParaRPr>
          </a:p>
        </p:txBody>
      </p:sp>
      <p:sp>
        <p:nvSpPr>
          <p:cNvPr id="113667" name="Rectangle 3"/>
          <p:cNvSpPr>
            <a:spLocks noGrp="1" noChangeArrowheads="1"/>
          </p:cNvSpPr>
          <p:nvPr>
            <p:ph type="body" idx="1"/>
          </p:nvPr>
        </p:nvSpPr>
        <p:spPr>
          <a:xfrm>
            <a:off x="323850" y="1412875"/>
            <a:ext cx="8424863" cy="4824413"/>
          </a:xfrm>
        </p:spPr>
        <p:txBody>
          <a:bodyPr/>
          <a:lstStyle/>
          <a:p>
            <a:pPr>
              <a:lnSpc>
                <a:spcPct val="90000"/>
              </a:lnSpc>
            </a:pPr>
            <a:r>
              <a:rPr lang="en-US" sz="2400" b="1" u="sng" dirty="0" smtClean="0"/>
              <a:t>2010 year</a:t>
            </a:r>
            <a:r>
              <a:rPr lang="en-US" sz="2400" dirty="0" smtClean="0"/>
              <a:t>  - all Russian credit institutions are in the BESP</a:t>
            </a:r>
            <a:r>
              <a:rPr lang="ru-RU" sz="2400" dirty="0" smtClean="0"/>
              <a:t>;</a:t>
            </a:r>
            <a:endParaRPr lang="en-US" sz="2400" dirty="0" smtClean="0"/>
          </a:p>
          <a:p>
            <a:pPr>
              <a:lnSpc>
                <a:spcPct val="90000"/>
              </a:lnSpc>
            </a:pPr>
            <a:r>
              <a:rPr lang="en-US" sz="2400" b="1" u="sng" dirty="0" smtClean="0"/>
              <a:t>2010 </a:t>
            </a:r>
            <a:r>
              <a:rPr lang="en-US" sz="2400" b="1" u="sng" dirty="0"/>
              <a:t>year</a:t>
            </a:r>
            <a:r>
              <a:rPr lang="en-US" sz="2400" dirty="0"/>
              <a:t>  - the directory of correlation between SWIFT’s and CBR’s BIC codes will be introduced by CBR;</a:t>
            </a:r>
            <a:endParaRPr lang="en-US" sz="2400" b="1" u="sng" dirty="0"/>
          </a:p>
          <a:p>
            <a:pPr>
              <a:lnSpc>
                <a:spcPct val="90000"/>
              </a:lnSpc>
            </a:pPr>
            <a:r>
              <a:rPr lang="en-US" sz="2400" b="1" u="sng" dirty="0" smtClean="0"/>
              <a:t>2010 year</a:t>
            </a:r>
            <a:r>
              <a:rPr lang="en-US" sz="2400" dirty="0" smtClean="0"/>
              <a:t>  - 2-P Regulation will be adopted</a:t>
            </a:r>
            <a:r>
              <a:rPr lang="ru-RU" sz="2400" dirty="0" smtClean="0"/>
              <a:t>;</a:t>
            </a:r>
            <a:endParaRPr lang="en-US" sz="2400" dirty="0" smtClean="0"/>
          </a:p>
          <a:p>
            <a:pPr>
              <a:lnSpc>
                <a:spcPct val="90000"/>
              </a:lnSpc>
            </a:pPr>
            <a:r>
              <a:rPr lang="en-US" sz="2400" b="1" u="sng" dirty="0" smtClean="0"/>
              <a:t>2010 year</a:t>
            </a:r>
            <a:r>
              <a:rPr lang="en-US" sz="2400" dirty="0" smtClean="0"/>
              <a:t>  - New payment order will be introduced;</a:t>
            </a:r>
          </a:p>
          <a:p>
            <a:pPr>
              <a:lnSpc>
                <a:spcPct val="90000"/>
              </a:lnSpc>
            </a:pPr>
            <a:r>
              <a:rPr lang="en-US" sz="2400" b="1" u="sng" dirty="0" smtClean="0"/>
              <a:t>2011 </a:t>
            </a:r>
            <a:r>
              <a:rPr lang="en-US" sz="2400" b="1" u="sng" dirty="0"/>
              <a:t>year</a:t>
            </a:r>
            <a:r>
              <a:rPr lang="en-US" sz="2400" dirty="0"/>
              <a:t> – additional access to the BESP system via SWIFT transport</a:t>
            </a:r>
            <a:r>
              <a:rPr lang="ru-RU" sz="2400" dirty="0"/>
              <a:t>;</a:t>
            </a:r>
          </a:p>
          <a:p>
            <a:pPr>
              <a:lnSpc>
                <a:spcPct val="90000"/>
              </a:lnSpc>
            </a:pPr>
            <a:r>
              <a:rPr lang="en-US" sz="2400" b="1" u="sng" dirty="0"/>
              <a:t>2011 year</a:t>
            </a:r>
            <a:r>
              <a:rPr lang="en-US" sz="2400" dirty="0"/>
              <a:t> - extending BESP operating hours (midnight – 8 p.m</a:t>
            </a:r>
            <a:r>
              <a:rPr lang="en-US" sz="2400" dirty="0" smtClean="0"/>
              <a:t>. MSC </a:t>
            </a:r>
            <a:r>
              <a:rPr lang="en-US" sz="2400" dirty="0" err="1" smtClean="0"/>
              <a:t>TmZn</a:t>
            </a:r>
            <a:r>
              <a:rPr lang="en-US" sz="2400" dirty="0" smtClean="0"/>
              <a:t>) ;</a:t>
            </a:r>
          </a:p>
          <a:p>
            <a:pPr>
              <a:lnSpc>
                <a:spcPct val="90000"/>
              </a:lnSpc>
            </a:pPr>
            <a:r>
              <a:rPr lang="en-US" sz="2400" b="1" u="sng" dirty="0" smtClean="0"/>
              <a:t>~2015 year~</a:t>
            </a:r>
            <a:r>
              <a:rPr lang="en-US" sz="2400" dirty="0" smtClean="0"/>
              <a:t> – CLS membership.</a:t>
            </a:r>
            <a:endParaRPr lang="ru-RU" sz="2400" dirty="0" smtClean="0"/>
          </a:p>
          <a:p>
            <a:pPr>
              <a:lnSpc>
                <a:spcPct val="90000"/>
              </a:lnSpc>
            </a:pPr>
            <a:endParaRPr lang="ru-R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113666"/>
                                        </p:tgtEl>
                                        <p:attrNameLst>
                                          <p:attrName>style.visibility</p:attrName>
                                        </p:attrNameLst>
                                      </p:cBhvr>
                                      <p:to>
                                        <p:strVal val="visible"/>
                                      </p:to>
                                    </p:set>
                                    <p:animEffect transition="in" filter="fade">
                                      <p:cBhvr>
                                        <p:cTn id="7" dur="500"/>
                                        <p:tgtEl>
                                          <p:spTgt spid="113666"/>
                                        </p:tgtEl>
                                      </p:cBhvr>
                                    </p:animEffect>
                                    <p:anim calcmode="lin" valueType="num">
                                      <p:cBhvr>
                                        <p:cTn id="8" dur="500" fill="hold"/>
                                        <p:tgtEl>
                                          <p:spTgt spid="113666"/>
                                        </p:tgtEl>
                                        <p:attrNameLst>
                                          <p:attrName>ppt_x</p:attrName>
                                        </p:attrNameLst>
                                      </p:cBhvr>
                                      <p:tavLst>
                                        <p:tav tm="0">
                                          <p:val>
                                            <p:strVal val="#ppt_x-.1"/>
                                          </p:val>
                                        </p:tav>
                                        <p:tav tm="100000">
                                          <p:val>
                                            <p:strVal val="#ppt_x"/>
                                          </p:val>
                                        </p:tav>
                                      </p:tavLst>
                                    </p:anim>
                                    <p:anim calcmode="lin" valueType="num">
                                      <p:cBhvr>
                                        <p:cTn id="9" dur="500" fill="hold"/>
                                        <p:tgtEl>
                                          <p:spTgt spid="113666"/>
                                        </p:tgtEl>
                                        <p:attrNameLst>
                                          <p:attrName>ppt_y</p:attrName>
                                        </p:attrNameLst>
                                      </p:cBhvr>
                                      <p:tavLst>
                                        <p:tav tm="0">
                                          <p:val>
                                            <p:strVal val="#ppt_y"/>
                                          </p:val>
                                        </p:tav>
                                        <p:tav tm="100000">
                                          <p:val>
                                            <p:strVal val="#ppt_y"/>
                                          </p:val>
                                        </p:tav>
                                      </p:tavLst>
                                    </p:anim>
                                  </p:childTnLst>
                                </p:cTn>
                              </p:par>
                            </p:childTnLst>
                          </p:cTn>
                        </p:par>
                        <p:par>
                          <p:cTn id="10" fill="hold">
                            <p:stCondLst>
                              <p:cond delay="1850"/>
                            </p:stCondLst>
                            <p:childTnLst>
                              <p:par>
                                <p:cTn id="11" presetID="34" presetClass="entr" presetSubtype="0" fill="hold" nodeType="afterEffect">
                                  <p:stCondLst>
                                    <p:cond delay="0"/>
                                  </p:stCondLst>
                                  <p:childTnLst>
                                    <p:set>
                                      <p:cBhvr>
                                        <p:cTn id="12" dur="1" fill="hold">
                                          <p:stCondLst>
                                            <p:cond delay="0"/>
                                          </p:stCondLst>
                                        </p:cTn>
                                        <p:tgtEl>
                                          <p:spTgt spid="113667">
                                            <p:txEl>
                                              <p:pRg st="0" end="0"/>
                                            </p:txEl>
                                          </p:spTgt>
                                        </p:tgtEl>
                                        <p:attrNameLst>
                                          <p:attrName>style.visibility</p:attrName>
                                        </p:attrNameLst>
                                      </p:cBhvr>
                                      <p:to>
                                        <p:strVal val="visible"/>
                                      </p:to>
                                    </p:set>
                                    <p:anim from="(-#ppt_w/2)" to="(#ppt_x)" calcmode="lin" valueType="num">
                                      <p:cBhvr>
                                        <p:cTn id="13" dur="600" fill="hold">
                                          <p:stCondLst>
                                            <p:cond delay="0"/>
                                          </p:stCondLst>
                                        </p:cTn>
                                        <p:tgtEl>
                                          <p:spTgt spid="113667">
                                            <p:txEl>
                                              <p:pRg st="0" end="0"/>
                                            </p:txEl>
                                          </p:spTgt>
                                        </p:tgtEl>
                                        <p:attrNameLst>
                                          <p:attrName>ppt_x</p:attrName>
                                        </p:attrNameLst>
                                      </p:cBhvr>
                                    </p:anim>
                                    <p:anim from="0" to="-1.0" calcmode="lin" valueType="num">
                                      <p:cBhvr>
                                        <p:cTn id="14" dur="200" decel="50000" autoRev="1" fill="hold">
                                          <p:stCondLst>
                                            <p:cond delay="600"/>
                                          </p:stCondLst>
                                        </p:cTn>
                                        <p:tgtEl>
                                          <p:spTgt spid="113667">
                                            <p:txEl>
                                              <p:pRg st="0" end="0"/>
                                            </p:txEl>
                                          </p:spTgt>
                                        </p:tgtEl>
                                        <p:attrNameLst>
                                          <p:attrName>xshear</p:attrName>
                                        </p:attrNameLst>
                                      </p:cBhvr>
                                    </p:anim>
                                    <p:animScale>
                                      <p:cBhvr>
                                        <p:cTn id="15" dur="200" decel="100000" autoRev="1" fill="hold">
                                          <p:stCondLst>
                                            <p:cond delay="600"/>
                                          </p:stCondLst>
                                        </p:cTn>
                                        <p:tgtEl>
                                          <p:spTgt spid="113667">
                                            <p:txEl>
                                              <p:pRg st="0" end="0"/>
                                            </p:txEl>
                                          </p:spTgt>
                                        </p:tgtEl>
                                      </p:cBhvr>
                                      <p:from x="100000" y="100000"/>
                                      <p:to x="80000" y="100000"/>
                                    </p:animScale>
                                    <p:anim by="(#ppt_h/3+#ppt_w*0.1)" calcmode="lin" valueType="num">
                                      <p:cBhvr additive="sum">
                                        <p:cTn id="16" dur="200" decel="100000" autoRev="1" fill="hold">
                                          <p:stCondLst>
                                            <p:cond delay="600"/>
                                          </p:stCondLst>
                                        </p:cTn>
                                        <p:tgtEl>
                                          <p:spTgt spid="113667">
                                            <p:txEl>
                                              <p:pRg st="0" end="0"/>
                                            </p:txEl>
                                          </p:spTgt>
                                        </p:tgtEl>
                                        <p:attrNameLst>
                                          <p:attrName>ppt_x</p:attrName>
                                        </p:attrNameLst>
                                      </p:cBhvr>
                                    </p:anim>
                                  </p:childTnLst>
                                </p:cTn>
                              </p:par>
                            </p:childTnLst>
                          </p:cTn>
                        </p:par>
                        <p:par>
                          <p:cTn id="17" fill="hold">
                            <p:stCondLst>
                              <p:cond delay="2850"/>
                            </p:stCondLst>
                            <p:childTnLst>
                              <p:par>
                                <p:cTn id="18" presetID="34" presetClass="entr" presetSubtype="0" fill="hold" nodeType="afterEffect">
                                  <p:stCondLst>
                                    <p:cond delay="0"/>
                                  </p:stCondLst>
                                  <p:childTnLst>
                                    <p:set>
                                      <p:cBhvr>
                                        <p:cTn id="19" dur="1" fill="hold">
                                          <p:stCondLst>
                                            <p:cond delay="0"/>
                                          </p:stCondLst>
                                        </p:cTn>
                                        <p:tgtEl>
                                          <p:spTgt spid="113667">
                                            <p:txEl>
                                              <p:pRg st="1" end="1"/>
                                            </p:txEl>
                                          </p:spTgt>
                                        </p:tgtEl>
                                        <p:attrNameLst>
                                          <p:attrName>style.visibility</p:attrName>
                                        </p:attrNameLst>
                                      </p:cBhvr>
                                      <p:to>
                                        <p:strVal val="visible"/>
                                      </p:to>
                                    </p:set>
                                    <p:anim from="(-#ppt_w/2)" to="(#ppt_x)" calcmode="lin" valueType="num">
                                      <p:cBhvr>
                                        <p:cTn id="20" dur="600" fill="hold">
                                          <p:stCondLst>
                                            <p:cond delay="0"/>
                                          </p:stCondLst>
                                        </p:cTn>
                                        <p:tgtEl>
                                          <p:spTgt spid="113667">
                                            <p:txEl>
                                              <p:pRg st="1" end="1"/>
                                            </p:txEl>
                                          </p:spTgt>
                                        </p:tgtEl>
                                        <p:attrNameLst>
                                          <p:attrName>ppt_x</p:attrName>
                                        </p:attrNameLst>
                                      </p:cBhvr>
                                    </p:anim>
                                    <p:anim from="0" to="-1.0" calcmode="lin" valueType="num">
                                      <p:cBhvr>
                                        <p:cTn id="21" dur="200" decel="50000" autoRev="1" fill="hold">
                                          <p:stCondLst>
                                            <p:cond delay="600"/>
                                          </p:stCondLst>
                                        </p:cTn>
                                        <p:tgtEl>
                                          <p:spTgt spid="113667">
                                            <p:txEl>
                                              <p:pRg st="1" end="1"/>
                                            </p:txEl>
                                          </p:spTgt>
                                        </p:tgtEl>
                                        <p:attrNameLst>
                                          <p:attrName>xshear</p:attrName>
                                        </p:attrNameLst>
                                      </p:cBhvr>
                                    </p:anim>
                                    <p:animScale>
                                      <p:cBhvr>
                                        <p:cTn id="22" dur="200" decel="100000" autoRev="1" fill="hold">
                                          <p:stCondLst>
                                            <p:cond delay="600"/>
                                          </p:stCondLst>
                                        </p:cTn>
                                        <p:tgtEl>
                                          <p:spTgt spid="113667">
                                            <p:txEl>
                                              <p:pRg st="1" end="1"/>
                                            </p:txEl>
                                          </p:spTgt>
                                        </p:tgtEl>
                                      </p:cBhvr>
                                      <p:from x="100000" y="100000"/>
                                      <p:to x="80000" y="100000"/>
                                    </p:animScale>
                                    <p:anim by="(#ppt_h/3+#ppt_w*0.1)" calcmode="lin" valueType="num">
                                      <p:cBhvr additive="sum">
                                        <p:cTn id="23" dur="200" decel="100000" autoRev="1" fill="hold">
                                          <p:stCondLst>
                                            <p:cond delay="600"/>
                                          </p:stCondLst>
                                        </p:cTn>
                                        <p:tgtEl>
                                          <p:spTgt spid="113667">
                                            <p:txEl>
                                              <p:pRg st="1" end="1"/>
                                            </p:txEl>
                                          </p:spTgt>
                                        </p:tgtEl>
                                        <p:attrNameLst>
                                          <p:attrName>ppt_x</p:attrName>
                                        </p:attrNameLst>
                                      </p:cBhvr>
                                    </p:anim>
                                  </p:childTnLst>
                                </p:cTn>
                              </p:par>
                            </p:childTnLst>
                          </p:cTn>
                        </p:par>
                        <p:par>
                          <p:cTn id="24" fill="hold">
                            <p:stCondLst>
                              <p:cond delay="3850"/>
                            </p:stCondLst>
                            <p:childTnLst>
                              <p:par>
                                <p:cTn id="25" presetID="34" presetClass="entr" presetSubtype="0" fill="hold" nodeType="afterEffect">
                                  <p:stCondLst>
                                    <p:cond delay="0"/>
                                  </p:stCondLst>
                                  <p:childTnLst>
                                    <p:set>
                                      <p:cBhvr>
                                        <p:cTn id="26" dur="1" fill="hold">
                                          <p:stCondLst>
                                            <p:cond delay="0"/>
                                          </p:stCondLst>
                                        </p:cTn>
                                        <p:tgtEl>
                                          <p:spTgt spid="113667">
                                            <p:txEl>
                                              <p:pRg st="2" end="2"/>
                                            </p:txEl>
                                          </p:spTgt>
                                        </p:tgtEl>
                                        <p:attrNameLst>
                                          <p:attrName>style.visibility</p:attrName>
                                        </p:attrNameLst>
                                      </p:cBhvr>
                                      <p:to>
                                        <p:strVal val="visible"/>
                                      </p:to>
                                    </p:set>
                                    <p:anim from="(-#ppt_w/2)" to="(#ppt_x)" calcmode="lin" valueType="num">
                                      <p:cBhvr>
                                        <p:cTn id="27" dur="600" fill="hold">
                                          <p:stCondLst>
                                            <p:cond delay="0"/>
                                          </p:stCondLst>
                                        </p:cTn>
                                        <p:tgtEl>
                                          <p:spTgt spid="113667">
                                            <p:txEl>
                                              <p:pRg st="2" end="2"/>
                                            </p:txEl>
                                          </p:spTgt>
                                        </p:tgtEl>
                                        <p:attrNameLst>
                                          <p:attrName>ppt_x</p:attrName>
                                        </p:attrNameLst>
                                      </p:cBhvr>
                                    </p:anim>
                                    <p:anim from="0" to="-1.0" calcmode="lin" valueType="num">
                                      <p:cBhvr>
                                        <p:cTn id="28" dur="200" decel="50000" autoRev="1" fill="hold">
                                          <p:stCondLst>
                                            <p:cond delay="600"/>
                                          </p:stCondLst>
                                        </p:cTn>
                                        <p:tgtEl>
                                          <p:spTgt spid="113667">
                                            <p:txEl>
                                              <p:pRg st="2" end="2"/>
                                            </p:txEl>
                                          </p:spTgt>
                                        </p:tgtEl>
                                        <p:attrNameLst>
                                          <p:attrName>xshear</p:attrName>
                                        </p:attrNameLst>
                                      </p:cBhvr>
                                    </p:anim>
                                    <p:animScale>
                                      <p:cBhvr>
                                        <p:cTn id="29" dur="200" decel="100000" autoRev="1" fill="hold">
                                          <p:stCondLst>
                                            <p:cond delay="600"/>
                                          </p:stCondLst>
                                        </p:cTn>
                                        <p:tgtEl>
                                          <p:spTgt spid="113667">
                                            <p:txEl>
                                              <p:pRg st="2" end="2"/>
                                            </p:txEl>
                                          </p:spTgt>
                                        </p:tgtEl>
                                      </p:cBhvr>
                                      <p:from x="100000" y="100000"/>
                                      <p:to x="80000" y="100000"/>
                                    </p:animScale>
                                    <p:anim by="(#ppt_h/3+#ppt_w*0.1)" calcmode="lin" valueType="num">
                                      <p:cBhvr additive="sum">
                                        <p:cTn id="30" dur="200" decel="100000" autoRev="1" fill="hold">
                                          <p:stCondLst>
                                            <p:cond delay="600"/>
                                          </p:stCondLst>
                                        </p:cTn>
                                        <p:tgtEl>
                                          <p:spTgt spid="113667">
                                            <p:txEl>
                                              <p:pRg st="2" end="2"/>
                                            </p:txEl>
                                          </p:spTgt>
                                        </p:tgtEl>
                                        <p:attrNameLst>
                                          <p:attrName>ppt_x</p:attrName>
                                        </p:attrNameLst>
                                      </p:cBhvr>
                                    </p:anim>
                                  </p:childTnLst>
                                </p:cTn>
                              </p:par>
                            </p:childTnLst>
                          </p:cTn>
                        </p:par>
                        <p:par>
                          <p:cTn id="31" fill="hold">
                            <p:stCondLst>
                              <p:cond delay="4850"/>
                            </p:stCondLst>
                            <p:childTnLst>
                              <p:par>
                                <p:cTn id="32" presetID="34" presetClass="entr" presetSubtype="0" fill="hold" nodeType="afterEffect">
                                  <p:stCondLst>
                                    <p:cond delay="0"/>
                                  </p:stCondLst>
                                  <p:childTnLst>
                                    <p:set>
                                      <p:cBhvr>
                                        <p:cTn id="33" dur="1" fill="hold">
                                          <p:stCondLst>
                                            <p:cond delay="0"/>
                                          </p:stCondLst>
                                        </p:cTn>
                                        <p:tgtEl>
                                          <p:spTgt spid="113667">
                                            <p:txEl>
                                              <p:pRg st="3" end="3"/>
                                            </p:txEl>
                                          </p:spTgt>
                                        </p:tgtEl>
                                        <p:attrNameLst>
                                          <p:attrName>style.visibility</p:attrName>
                                        </p:attrNameLst>
                                      </p:cBhvr>
                                      <p:to>
                                        <p:strVal val="visible"/>
                                      </p:to>
                                    </p:set>
                                    <p:anim from="(-#ppt_w/2)" to="(#ppt_x)" calcmode="lin" valueType="num">
                                      <p:cBhvr>
                                        <p:cTn id="34" dur="600" fill="hold">
                                          <p:stCondLst>
                                            <p:cond delay="0"/>
                                          </p:stCondLst>
                                        </p:cTn>
                                        <p:tgtEl>
                                          <p:spTgt spid="113667">
                                            <p:txEl>
                                              <p:pRg st="3" end="3"/>
                                            </p:txEl>
                                          </p:spTgt>
                                        </p:tgtEl>
                                        <p:attrNameLst>
                                          <p:attrName>ppt_x</p:attrName>
                                        </p:attrNameLst>
                                      </p:cBhvr>
                                    </p:anim>
                                    <p:anim from="0" to="-1.0" calcmode="lin" valueType="num">
                                      <p:cBhvr>
                                        <p:cTn id="35" dur="200" decel="50000" autoRev="1" fill="hold">
                                          <p:stCondLst>
                                            <p:cond delay="600"/>
                                          </p:stCondLst>
                                        </p:cTn>
                                        <p:tgtEl>
                                          <p:spTgt spid="113667">
                                            <p:txEl>
                                              <p:pRg st="3" end="3"/>
                                            </p:txEl>
                                          </p:spTgt>
                                        </p:tgtEl>
                                        <p:attrNameLst>
                                          <p:attrName>xshear</p:attrName>
                                        </p:attrNameLst>
                                      </p:cBhvr>
                                    </p:anim>
                                    <p:animScale>
                                      <p:cBhvr>
                                        <p:cTn id="36" dur="200" decel="100000" autoRev="1" fill="hold">
                                          <p:stCondLst>
                                            <p:cond delay="600"/>
                                          </p:stCondLst>
                                        </p:cTn>
                                        <p:tgtEl>
                                          <p:spTgt spid="113667">
                                            <p:txEl>
                                              <p:pRg st="3" end="3"/>
                                            </p:txEl>
                                          </p:spTgt>
                                        </p:tgtEl>
                                      </p:cBhvr>
                                      <p:from x="100000" y="100000"/>
                                      <p:to x="80000" y="100000"/>
                                    </p:animScale>
                                    <p:anim by="(#ppt_h/3+#ppt_w*0.1)" calcmode="lin" valueType="num">
                                      <p:cBhvr additive="sum">
                                        <p:cTn id="37" dur="200" decel="100000" autoRev="1" fill="hold">
                                          <p:stCondLst>
                                            <p:cond delay="600"/>
                                          </p:stCondLst>
                                        </p:cTn>
                                        <p:tgtEl>
                                          <p:spTgt spid="113667">
                                            <p:txEl>
                                              <p:pRg st="3" end="3"/>
                                            </p:txEl>
                                          </p:spTgt>
                                        </p:tgtEl>
                                        <p:attrNameLst>
                                          <p:attrName>ppt_x</p:attrName>
                                        </p:attrNameLst>
                                      </p:cBhvr>
                                    </p:anim>
                                  </p:childTnLst>
                                </p:cTn>
                              </p:par>
                            </p:childTnLst>
                          </p:cTn>
                        </p:par>
                        <p:par>
                          <p:cTn id="38" fill="hold">
                            <p:stCondLst>
                              <p:cond delay="5850"/>
                            </p:stCondLst>
                            <p:childTnLst>
                              <p:par>
                                <p:cTn id="39" presetID="34" presetClass="entr" presetSubtype="0" fill="hold" nodeType="afterEffect">
                                  <p:stCondLst>
                                    <p:cond delay="0"/>
                                  </p:stCondLst>
                                  <p:childTnLst>
                                    <p:set>
                                      <p:cBhvr>
                                        <p:cTn id="40" dur="1" fill="hold">
                                          <p:stCondLst>
                                            <p:cond delay="0"/>
                                          </p:stCondLst>
                                        </p:cTn>
                                        <p:tgtEl>
                                          <p:spTgt spid="113667">
                                            <p:txEl>
                                              <p:pRg st="4" end="4"/>
                                            </p:txEl>
                                          </p:spTgt>
                                        </p:tgtEl>
                                        <p:attrNameLst>
                                          <p:attrName>style.visibility</p:attrName>
                                        </p:attrNameLst>
                                      </p:cBhvr>
                                      <p:to>
                                        <p:strVal val="visible"/>
                                      </p:to>
                                    </p:set>
                                    <p:anim from="(-#ppt_w/2)" to="(#ppt_x)" calcmode="lin" valueType="num">
                                      <p:cBhvr>
                                        <p:cTn id="41" dur="600" fill="hold">
                                          <p:stCondLst>
                                            <p:cond delay="0"/>
                                          </p:stCondLst>
                                        </p:cTn>
                                        <p:tgtEl>
                                          <p:spTgt spid="113667">
                                            <p:txEl>
                                              <p:pRg st="4" end="4"/>
                                            </p:txEl>
                                          </p:spTgt>
                                        </p:tgtEl>
                                        <p:attrNameLst>
                                          <p:attrName>ppt_x</p:attrName>
                                        </p:attrNameLst>
                                      </p:cBhvr>
                                    </p:anim>
                                    <p:anim from="0" to="-1.0" calcmode="lin" valueType="num">
                                      <p:cBhvr>
                                        <p:cTn id="42" dur="200" decel="50000" autoRev="1" fill="hold">
                                          <p:stCondLst>
                                            <p:cond delay="600"/>
                                          </p:stCondLst>
                                        </p:cTn>
                                        <p:tgtEl>
                                          <p:spTgt spid="113667">
                                            <p:txEl>
                                              <p:pRg st="4" end="4"/>
                                            </p:txEl>
                                          </p:spTgt>
                                        </p:tgtEl>
                                        <p:attrNameLst>
                                          <p:attrName>xshear</p:attrName>
                                        </p:attrNameLst>
                                      </p:cBhvr>
                                    </p:anim>
                                    <p:animScale>
                                      <p:cBhvr>
                                        <p:cTn id="43" dur="200" decel="100000" autoRev="1" fill="hold">
                                          <p:stCondLst>
                                            <p:cond delay="600"/>
                                          </p:stCondLst>
                                        </p:cTn>
                                        <p:tgtEl>
                                          <p:spTgt spid="113667">
                                            <p:txEl>
                                              <p:pRg st="4" end="4"/>
                                            </p:txEl>
                                          </p:spTgt>
                                        </p:tgtEl>
                                      </p:cBhvr>
                                      <p:from x="100000" y="100000"/>
                                      <p:to x="80000" y="100000"/>
                                    </p:animScale>
                                    <p:anim by="(#ppt_h/3+#ppt_w*0.1)" calcmode="lin" valueType="num">
                                      <p:cBhvr additive="sum">
                                        <p:cTn id="44" dur="200" decel="100000" autoRev="1" fill="hold">
                                          <p:stCondLst>
                                            <p:cond delay="600"/>
                                          </p:stCondLst>
                                        </p:cTn>
                                        <p:tgtEl>
                                          <p:spTgt spid="113667">
                                            <p:txEl>
                                              <p:pRg st="4" end="4"/>
                                            </p:txEl>
                                          </p:spTgt>
                                        </p:tgtEl>
                                        <p:attrNameLst>
                                          <p:attrName>ppt_x</p:attrName>
                                        </p:attrNameLst>
                                      </p:cBhvr>
                                    </p:anim>
                                  </p:childTnLst>
                                </p:cTn>
                              </p:par>
                            </p:childTnLst>
                          </p:cTn>
                        </p:par>
                        <p:par>
                          <p:cTn id="45" fill="hold">
                            <p:stCondLst>
                              <p:cond delay="6850"/>
                            </p:stCondLst>
                            <p:childTnLst>
                              <p:par>
                                <p:cTn id="46" presetID="34" presetClass="entr" presetSubtype="0" fill="hold" nodeType="afterEffect">
                                  <p:stCondLst>
                                    <p:cond delay="0"/>
                                  </p:stCondLst>
                                  <p:childTnLst>
                                    <p:set>
                                      <p:cBhvr>
                                        <p:cTn id="47" dur="1" fill="hold">
                                          <p:stCondLst>
                                            <p:cond delay="0"/>
                                          </p:stCondLst>
                                        </p:cTn>
                                        <p:tgtEl>
                                          <p:spTgt spid="113667">
                                            <p:txEl>
                                              <p:pRg st="5" end="5"/>
                                            </p:txEl>
                                          </p:spTgt>
                                        </p:tgtEl>
                                        <p:attrNameLst>
                                          <p:attrName>style.visibility</p:attrName>
                                        </p:attrNameLst>
                                      </p:cBhvr>
                                      <p:to>
                                        <p:strVal val="visible"/>
                                      </p:to>
                                    </p:set>
                                    <p:anim from="(-#ppt_w/2)" to="(#ppt_x)" calcmode="lin" valueType="num">
                                      <p:cBhvr>
                                        <p:cTn id="48" dur="600" fill="hold">
                                          <p:stCondLst>
                                            <p:cond delay="0"/>
                                          </p:stCondLst>
                                        </p:cTn>
                                        <p:tgtEl>
                                          <p:spTgt spid="113667">
                                            <p:txEl>
                                              <p:pRg st="5" end="5"/>
                                            </p:txEl>
                                          </p:spTgt>
                                        </p:tgtEl>
                                        <p:attrNameLst>
                                          <p:attrName>ppt_x</p:attrName>
                                        </p:attrNameLst>
                                      </p:cBhvr>
                                    </p:anim>
                                    <p:anim from="0" to="-1.0" calcmode="lin" valueType="num">
                                      <p:cBhvr>
                                        <p:cTn id="49" dur="200" decel="50000" autoRev="1" fill="hold">
                                          <p:stCondLst>
                                            <p:cond delay="600"/>
                                          </p:stCondLst>
                                        </p:cTn>
                                        <p:tgtEl>
                                          <p:spTgt spid="113667">
                                            <p:txEl>
                                              <p:pRg st="5" end="5"/>
                                            </p:txEl>
                                          </p:spTgt>
                                        </p:tgtEl>
                                        <p:attrNameLst>
                                          <p:attrName>xshear</p:attrName>
                                        </p:attrNameLst>
                                      </p:cBhvr>
                                    </p:anim>
                                    <p:animScale>
                                      <p:cBhvr>
                                        <p:cTn id="50" dur="200" decel="100000" autoRev="1" fill="hold">
                                          <p:stCondLst>
                                            <p:cond delay="600"/>
                                          </p:stCondLst>
                                        </p:cTn>
                                        <p:tgtEl>
                                          <p:spTgt spid="113667">
                                            <p:txEl>
                                              <p:pRg st="5" end="5"/>
                                            </p:txEl>
                                          </p:spTgt>
                                        </p:tgtEl>
                                      </p:cBhvr>
                                      <p:from x="100000" y="100000"/>
                                      <p:to x="80000" y="100000"/>
                                    </p:animScale>
                                    <p:anim by="(#ppt_h/3+#ppt_w*0.1)" calcmode="lin" valueType="num">
                                      <p:cBhvr additive="sum">
                                        <p:cTn id="51" dur="200" decel="100000" autoRev="1" fill="hold">
                                          <p:stCondLst>
                                            <p:cond delay="600"/>
                                          </p:stCondLst>
                                        </p:cTn>
                                        <p:tgtEl>
                                          <p:spTgt spid="113667">
                                            <p:txEl>
                                              <p:pRg st="5" end="5"/>
                                            </p:txEl>
                                          </p:spTgt>
                                        </p:tgtEl>
                                        <p:attrNameLst>
                                          <p:attrName>ppt_x</p:attrName>
                                        </p:attrNameLst>
                                      </p:cBhvr>
                                    </p:anim>
                                  </p:childTnLst>
                                </p:cTn>
                              </p:par>
                            </p:childTnLst>
                          </p:cTn>
                        </p:par>
                        <p:par>
                          <p:cTn id="52" fill="hold">
                            <p:stCondLst>
                              <p:cond delay="7850"/>
                            </p:stCondLst>
                            <p:childTnLst>
                              <p:par>
                                <p:cTn id="53" presetID="34" presetClass="entr" presetSubtype="0" fill="hold" nodeType="afterEffect">
                                  <p:stCondLst>
                                    <p:cond delay="0"/>
                                  </p:stCondLst>
                                  <p:childTnLst>
                                    <p:set>
                                      <p:cBhvr>
                                        <p:cTn id="54" dur="1" fill="hold">
                                          <p:stCondLst>
                                            <p:cond delay="0"/>
                                          </p:stCondLst>
                                        </p:cTn>
                                        <p:tgtEl>
                                          <p:spTgt spid="113667">
                                            <p:txEl>
                                              <p:pRg st="6" end="6"/>
                                            </p:txEl>
                                          </p:spTgt>
                                        </p:tgtEl>
                                        <p:attrNameLst>
                                          <p:attrName>style.visibility</p:attrName>
                                        </p:attrNameLst>
                                      </p:cBhvr>
                                      <p:to>
                                        <p:strVal val="visible"/>
                                      </p:to>
                                    </p:set>
                                    <p:anim from="(-#ppt_w/2)" to="(#ppt_x)" calcmode="lin" valueType="num">
                                      <p:cBhvr>
                                        <p:cTn id="55" dur="600" fill="hold">
                                          <p:stCondLst>
                                            <p:cond delay="0"/>
                                          </p:stCondLst>
                                        </p:cTn>
                                        <p:tgtEl>
                                          <p:spTgt spid="113667">
                                            <p:txEl>
                                              <p:pRg st="6" end="6"/>
                                            </p:txEl>
                                          </p:spTgt>
                                        </p:tgtEl>
                                        <p:attrNameLst>
                                          <p:attrName>ppt_x</p:attrName>
                                        </p:attrNameLst>
                                      </p:cBhvr>
                                    </p:anim>
                                    <p:anim from="0" to="-1.0" calcmode="lin" valueType="num">
                                      <p:cBhvr>
                                        <p:cTn id="56" dur="200" decel="50000" autoRev="1" fill="hold">
                                          <p:stCondLst>
                                            <p:cond delay="600"/>
                                          </p:stCondLst>
                                        </p:cTn>
                                        <p:tgtEl>
                                          <p:spTgt spid="113667">
                                            <p:txEl>
                                              <p:pRg st="6" end="6"/>
                                            </p:txEl>
                                          </p:spTgt>
                                        </p:tgtEl>
                                        <p:attrNameLst>
                                          <p:attrName>xshear</p:attrName>
                                        </p:attrNameLst>
                                      </p:cBhvr>
                                    </p:anim>
                                    <p:animScale>
                                      <p:cBhvr>
                                        <p:cTn id="57" dur="200" decel="100000" autoRev="1" fill="hold">
                                          <p:stCondLst>
                                            <p:cond delay="600"/>
                                          </p:stCondLst>
                                        </p:cTn>
                                        <p:tgtEl>
                                          <p:spTgt spid="113667">
                                            <p:txEl>
                                              <p:pRg st="6" end="6"/>
                                            </p:txEl>
                                          </p:spTgt>
                                        </p:tgtEl>
                                      </p:cBhvr>
                                      <p:from x="100000" y="100000"/>
                                      <p:to x="80000" y="100000"/>
                                    </p:animScale>
                                    <p:anim by="(#ppt_h/3+#ppt_w*0.1)" calcmode="lin" valueType="num">
                                      <p:cBhvr additive="sum">
                                        <p:cTn id="58" dur="200" decel="100000" autoRev="1" fill="hold">
                                          <p:stCondLst>
                                            <p:cond delay="600"/>
                                          </p:stCondLst>
                                        </p:cTn>
                                        <p:tgtEl>
                                          <p:spTgt spid="113667">
                                            <p:txEl>
                                              <p:pRg st="6" end="6"/>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cbr_new_1"/>
          <p:cNvPicPr>
            <a:picLocks noChangeAspect="1" noChangeArrowheads="1"/>
          </p:cNvPicPr>
          <p:nvPr/>
        </p:nvPicPr>
        <p:blipFill>
          <a:blip r:embed="rId2"/>
          <a:srcRect/>
          <a:stretch>
            <a:fillRect/>
          </a:stretch>
        </p:blipFill>
        <p:spPr bwMode="auto">
          <a:xfrm>
            <a:off x="0" y="0"/>
            <a:ext cx="9144000" cy="6904038"/>
          </a:xfrm>
          <a:prstGeom prst="rect">
            <a:avLst/>
          </a:prstGeom>
          <a:noFill/>
        </p:spPr>
      </p:pic>
      <p:sp>
        <p:nvSpPr>
          <p:cNvPr id="2050" name="Rectangle 2"/>
          <p:cNvSpPr>
            <a:spLocks noGrp="1" noChangeArrowheads="1"/>
          </p:cNvSpPr>
          <p:nvPr>
            <p:ph type="ctrTitle"/>
          </p:nvPr>
        </p:nvSpPr>
        <p:spPr>
          <a:xfrm>
            <a:off x="755650" y="2349500"/>
            <a:ext cx="7772400" cy="2016125"/>
          </a:xfrm>
        </p:spPr>
        <p:txBody>
          <a:bodyPr/>
          <a:lstStyle/>
          <a:p>
            <a:r>
              <a:rPr lang="en-US" sz="5400" b="1" dirty="0">
                <a:solidFill>
                  <a:schemeClr val="bg1"/>
                </a:solidFill>
                <a:latin typeface="+mj-lt"/>
                <a:ea typeface="+mj-ea"/>
                <a:cs typeface="+mj-cs"/>
              </a:rPr>
              <a:t>New development in payment regulation</a:t>
            </a:r>
            <a:r>
              <a:rPr lang="ru-RU" sz="5400" b="1" dirty="0" smtClean="0">
                <a:solidFill>
                  <a:schemeClr val="bg1"/>
                </a:solidFill>
              </a:rPr>
              <a:t> </a:t>
            </a:r>
            <a:endParaRPr lang="ru-RU" sz="5400" b="1" dirty="0">
              <a:solidFill>
                <a:schemeClr val="bg1"/>
              </a:solidFill>
            </a:endParaRPr>
          </a:p>
        </p:txBody>
      </p:sp>
      <p:sp>
        <p:nvSpPr>
          <p:cNvPr id="2052" name="Text Box 4"/>
          <p:cNvSpPr txBox="1">
            <a:spLocks noChangeArrowheads="1"/>
          </p:cNvSpPr>
          <p:nvPr/>
        </p:nvSpPr>
        <p:spPr bwMode="auto">
          <a:xfrm>
            <a:off x="6588125" y="5589588"/>
            <a:ext cx="2555875" cy="1069975"/>
          </a:xfrm>
          <a:prstGeom prst="rect">
            <a:avLst/>
          </a:prstGeom>
          <a:noFill/>
          <a:ln w="9525">
            <a:noFill/>
            <a:miter lim="800000"/>
            <a:headEnd/>
            <a:tailEnd/>
          </a:ln>
          <a:effectLst/>
        </p:spPr>
        <p:txBody>
          <a:bodyPr>
            <a:spAutoFit/>
          </a:bodyPr>
          <a:lstStyle/>
          <a:p>
            <a:pPr>
              <a:spcBef>
                <a:spcPct val="50000"/>
              </a:spcBef>
            </a:pPr>
            <a:r>
              <a:rPr lang="en-US" sz="1600" b="1" dirty="0">
                <a:solidFill>
                  <a:schemeClr val="bg1"/>
                </a:solidFill>
              </a:rPr>
              <a:t>Vladimir Kulipanov </a:t>
            </a:r>
          </a:p>
          <a:p>
            <a:pPr>
              <a:spcBef>
                <a:spcPct val="50000"/>
              </a:spcBef>
            </a:pPr>
            <a:r>
              <a:rPr lang="en-US" sz="1600" b="1" dirty="0" smtClean="0">
                <a:solidFill>
                  <a:schemeClr val="bg1"/>
                </a:solidFill>
              </a:rPr>
              <a:t>7</a:t>
            </a:r>
            <a:r>
              <a:rPr lang="en-US" sz="1600" b="1" baseline="30000" dirty="0" smtClean="0">
                <a:solidFill>
                  <a:schemeClr val="bg1"/>
                </a:solidFill>
              </a:rPr>
              <a:t>th</a:t>
            </a:r>
            <a:r>
              <a:rPr lang="en-US" sz="1600" b="1" dirty="0" smtClean="0">
                <a:solidFill>
                  <a:schemeClr val="bg1"/>
                </a:solidFill>
              </a:rPr>
              <a:t> </a:t>
            </a:r>
            <a:r>
              <a:rPr lang="en-US" sz="1600" b="1" dirty="0">
                <a:solidFill>
                  <a:schemeClr val="bg1"/>
                </a:solidFill>
              </a:rPr>
              <a:t>IRSF, </a:t>
            </a:r>
            <a:r>
              <a:rPr lang="en-US" sz="1600" b="1" dirty="0" smtClean="0">
                <a:solidFill>
                  <a:schemeClr val="bg1"/>
                </a:solidFill>
              </a:rPr>
              <a:t>ICAP, London</a:t>
            </a:r>
            <a:endParaRPr lang="en-US" sz="1600" b="1" dirty="0">
              <a:solidFill>
                <a:schemeClr val="bg1"/>
              </a:solidFill>
            </a:endParaRPr>
          </a:p>
          <a:p>
            <a:pPr>
              <a:spcBef>
                <a:spcPct val="50000"/>
              </a:spcBef>
            </a:pPr>
            <a:r>
              <a:rPr lang="en-US" sz="1600" b="1" dirty="0" smtClean="0">
                <a:solidFill>
                  <a:schemeClr val="bg1"/>
                </a:solidFill>
              </a:rPr>
              <a:t>April 14, 2010</a:t>
            </a:r>
            <a:endParaRPr lang="ru-RU" sz="1600" b="1"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4"/>
          <p:cNvSpPr>
            <a:spLocks noGrp="1"/>
          </p:cNvSpPr>
          <p:nvPr>
            <p:ph type="sldNum" sz="quarter" idx="11"/>
          </p:nvPr>
        </p:nvSpPr>
        <p:spPr/>
        <p:txBody>
          <a:bodyPr/>
          <a:lstStyle/>
          <a:p>
            <a:fld id="{61686D67-00EB-4C2D-9201-DD3003C65EE5}" type="slidenum">
              <a:rPr lang="ru-RU"/>
              <a:pPr/>
              <a:t>17</a:t>
            </a:fld>
            <a:endParaRPr lang="ru-RU"/>
          </a:p>
        </p:txBody>
      </p:sp>
      <p:sp>
        <p:nvSpPr>
          <p:cNvPr id="113666" name="Rectangle 2"/>
          <p:cNvSpPr>
            <a:spLocks noGrp="1" noChangeArrowheads="1"/>
          </p:cNvSpPr>
          <p:nvPr>
            <p:ph type="title"/>
          </p:nvPr>
        </p:nvSpPr>
        <p:spPr>
          <a:xfrm>
            <a:off x="457200" y="115888"/>
            <a:ext cx="8229600" cy="1143000"/>
          </a:xfrm>
        </p:spPr>
        <p:txBody>
          <a:bodyPr/>
          <a:lstStyle/>
          <a:p>
            <a:r>
              <a:rPr lang="en-US" sz="3200" b="1" dirty="0" smtClean="0"/>
              <a:t>Full membership in BESP</a:t>
            </a:r>
            <a:endParaRPr lang="ru-RU" sz="3200" b="1" dirty="0"/>
          </a:p>
        </p:txBody>
      </p:sp>
      <p:sp>
        <p:nvSpPr>
          <p:cNvPr id="6" name="TextBox 5"/>
          <p:cNvSpPr txBox="1"/>
          <p:nvPr/>
        </p:nvSpPr>
        <p:spPr>
          <a:xfrm>
            <a:off x="1500166" y="2428868"/>
            <a:ext cx="6072230" cy="2246769"/>
          </a:xfrm>
          <a:prstGeom prst="rect">
            <a:avLst/>
          </a:prstGeom>
          <a:noFill/>
        </p:spPr>
        <p:txBody>
          <a:bodyPr wrap="square" rtlCol="0">
            <a:spAutoFit/>
          </a:bodyPr>
          <a:lstStyle/>
          <a:p>
            <a:r>
              <a:rPr lang="en-US" sz="2800" b="1" dirty="0" smtClean="0"/>
              <a:t>On August 6</a:t>
            </a:r>
            <a:r>
              <a:rPr lang="en-US" sz="2800" b="1" baseline="30000" dirty="0" smtClean="0"/>
              <a:t>th</a:t>
            </a:r>
            <a:r>
              <a:rPr lang="en-US" sz="2800" b="1" dirty="0" smtClean="0"/>
              <a:t>, 2010 all domestic </a:t>
            </a:r>
            <a:r>
              <a:rPr lang="en-US" sz="2800" b="1" dirty="0" smtClean="0"/>
              <a:t>non-BESP </a:t>
            </a:r>
            <a:r>
              <a:rPr lang="en-US" sz="2800" b="1" dirty="0" smtClean="0"/>
              <a:t>banks will automatically become Associated BESP members. Nothing needs to be done on their side.</a:t>
            </a:r>
            <a:endParaRPr lang="ru-RU"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113666"/>
                                        </p:tgtEl>
                                        <p:attrNameLst>
                                          <p:attrName>style.visibility</p:attrName>
                                        </p:attrNameLst>
                                      </p:cBhvr>
                                      <p:to>
                                        <p:strVal val="visible"/>
                                      </p:to>
                                    </p:set>
                                    <p:animEffect transition="in" filter="fade">
                                      <p:cBhvr>
                                        <p:cTn id="7" dur="500"/>
                                        <p:tgtEl>
                                          <p:spTgt spid="113666"/>
                                        </p:tgtEl>
                                      </p:cBhvr>
                                    </p:animEffect>
                                    <p:anim calcmode="lin" valueType="num">
                                      <p:cBhvr>
                                        <p:cTn id="8" dur="500" fill="hold"/>
                                        <p:tgtEl>
                                          <p:spTgt spid="113666"/>
                                        </p:tgtEl>
                                        <p:attrNameLst>
                                          <p:attrName>ppt_x</p:attrName>
                                        </p:attrNameLst>
                                      </p:cBhvr>
                                      <p:tavLst>
                                        <p:tav tm="0">
                                          <p:val>
                                            <p:strVal val="#ppt_x-.1"/>
                                          </p:val>
                                        </p:tav>
                                        <p:tav tm="100000">
                                          <p:val>
                                            <p:strVal val="#ppt_x"/>
                                          </p:val>
                                        </p:tav>
                                      </p:tavLst>
                                    </p:anim>
                                    <p:anim calcmode="lin" valueType="num">
                                      <p:cBhvr>
                                        <p:cTn id="9" dur="500" fill="hold"/>
                                        <p:tgtEl>
                                          <p:spTgt spid="113666"/>
                                        </p:tgtEl>
                                        <p:attrNameLst>
                                          <p:attrName>ppt_y</p:attrName>
                                        </p:attrNameLst>
                                      </p:cBhvr>
                                      <p:tavLst>
                                        <p:tav tm="0">
                                          <p:val>
                                            <p:strVal val="#ppt_y"/>
                                          </p:val>
                                        </p:tav>
                                        <p:tav tm="100000">
                                          <p:val>
                                            <p:strVal val="#ppt_y"/>
                                          </p:val>
                                        </p:tav>
                                      </p:tavLst>
                                    </p:anim>
                                  </p:childTnLst>
                                </p:cTn>
                              </p:par>
                            </p:childTnLst>
                          </p:cTn>
                        </p:par>
                        <p:par>
                          <p:cTn id="10" fill="hold">
                            <p:stCondLst>
                              <p:cond delay="1450"/>
                            </p:stCondLst>
                            <p:childTnLst>
                              <p:par>
                                <p:cTn id="11" presetID="8" presetClass="entr" presetSubtype="16"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amond(in)">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4"/>
          <p:cNvSpPr>
            <a:spLocks noGrp="1"/>
          </p:cNvSpPr>
          <p:nvPr>
            <p:ph type="sldNum" sz="quarter" idx="11"/>
          </p:nvPr>
        </p:nvSpPr>
        <p:spPr/>
        <p:txBody>
          <a:bodyPr/>
          <a:lstStyle/>
          <a:p>
            <a:fld id="{61686D67-00EB-4C2D-9201-DD3003C65EE5}" type="slidenum">
              <a:rPr lang="ru-RU"/>
              <a:pPr/>
              <a:t>18</a:t>
            </a:fld>
            <a:endParaRPr lang="ru-RU"/>
          </a:p>
        </p:txBody>
      </p:sp>
      <p:sp>
        <p:nvSpPr>
          <p:cNvPr id="113666" name="Rectangle 2"/>
          <p:cNvSpPr>
            <a:spLocks noGrp="1" noChangeArrowheads="1"/>
          </p:cNvSpPr>
          <p:nvPr>
            <p:ph type="title"/>
          </p:nvPr>
        </p:nvSpPr>
        <p:spPr>
          <a:xfrm>
            <a:off x="457200" y="115888"/>
            <a:ext cx="8229600" cy="1143000"/>
          </a:xfrm>
        </p:spPr>
        <p:txBody>
          <a:bodyPr/>
          <a:lstStyle/>
          <a:p>
            <a:r>
              <a:rPr lang="en-US" sz="3200" b="1" dirty="0" smtClean="0"/>
              <a:t>Directory of correlation between SWIFT’s and CBR’s BIC codes</a:t>
            </a:r>
            <a:endParaRPr lang="ru-RU" sz="3200" b="1" dirty="0"/>
          </a:p>
        </p:txBody>
      </p:sp>
      <p:sp>
        <p:nvSpPr>
          <p:cNvPr id="6" name="TextBox 5"/>
          <p:cNvSpPr txBox="1"/>
          <p:nvPr/>
        </p:nvSpPr>
        <p:spPr>
          <a:xfrm>
            <a:off x="1500166" y="2253801"/>
            <a:ext cx="6072230" cy="2677656"/>
          </a:xfrm>
          <a:prstGeom prst="rect">
            <a:avLst/>
          </a:prstGeom>
          <a:noFill/>
        </p:spPr>
        <p:txBody>
          <a:bodyPr wrap="square" rtlCol="0">
            <a:spAutoFit/>
          </a:bodyPr>
          <a:lstStyle/>
          <a:p>
            <a:r>
              <a:rPr lang="en-US" sz="2800" b="1" dirty="0" smtClean="0"/>
              <a:t>CBR will introduce the Directory of correlation between SWIFT &amp; CBR BIC codes. That will enable automatic conversion of Bank IDs from SWIFT messages to CBR formats and vice versa.</a:t>
            </a:r>
            <a:endParaRPr lang="ru-RU"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113666"/>
                                        </p:tgtEl>
                                        <p:attrNameLst>
                                          <p:attrName>style.visibility</p:attrName>
                                        </p:attrNameLst>
                                      </p:cBhvr>
                                      <p:to>
                                        <p:strVal val="visible"/>
                                      </p:to>
                                    </p:set>
                                    <p:animEffect transition="in" filter="fade">
                                      <p:cBhvr>
                                        <p:cTn id="7" dur="500"/>
                                        <p:tgtEl>
                                          <p:spTgt spid="113666"/>
                                        </p:tgtEl>
                                      </p:cBhvr>
                                    </p:animEffect>
                                    <p:anim calcmode="lin" valueType="num">
                                      <p:cBhvr>
                                        <p:cTn id="8" dur="500" fill="hold"/>
                                        <p:tgtEl>
                                          <p:spTgt spid="113666"/>
                                        </p:tgtEl>
                                        <p:attrNameLst>
                                          <p:attrName>ppt_x</p:attrName>
                                        </p:attrNameLst>
                                      </p:cBhvr>
                                      <p:tavLst>
                                        <p:tav tm="0">
                                          <p:val>
                                            <p:strVal val="#ppt_x-.1"/>
                                          </p:val>
                                        </p:tav>
                                        <p:tav tm="100000">
                                          <p:val>
                                            <p:strVal val="#ppt_x"/>
                                          </p:val>
                                        </p:tav>
                                      </p:tavLst>
                                    </p:anim>
                                    <p:anim calcmode="lin" valueType="num">
                                      <p:cBhvr>
                                        <p:cTn id="9" dur="500" fill="hold"/>
                                        <p:tgtEl>
                                          <p:spTgt spid="113666"/>
                                        </p:tgtEl>
                                        <p:attrNameLst>
                                          <p:attrName>ppt_y</p:attrName>
                                        </p:attrNameLst>
                                      </p:cBhvr>
                                      <p:tavLst>
                                        <p:tav tm="0">
                                          <p:val>
                                            <p:strVal val="#ppt_y"/>
                                          </p:val>
                                        </p:tav>
                                        <p:tav tm="100000">
                                          <p:val>
                                            <p:strVal val="#ppt_y"/>
                                          </p:val>
                                        </p:tav>
                                      </p:tavLst>
                                    </p:anim>
                                  </p:childTnLst>
                                </p:cTn>
                              </p:par>
                            </p:childTnLst>
                          </p:cTn>
                        </p:par>
                        <p:par>
                          <p:cTn id="10" fill="hold">
                            <p:stCondLst>
                              <p:cond delay="3050"/>
                            </p:stCondLst>
                            <p:childTnLst>
                              <p:par>
                                <p:cTn id="11" presetID="4" presetClass="entr" presetSubtype="16"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4"/>
          <p:cNvSpPr>
            <a:spLocks noGrp="1"/>
          </p:cNvSpPr>
          <p:nvPr>
            <p:ph type="sldNum" sz="quarter" idx="11"/>
          </p:nvPr>
        </p:nvSpPr>
        <p:spPr/>
        <p:txBody>
          <a:bodyPr/>
          <a:lstStyle/>
          <a:p>
            <a:fld id="{61686D67-00EB-4C2D-9201-DD3003C65EE5}" type="slidenum">
              <a:rPr lang="ru-RU"/>
              <a:pPr/>
              <a:t>19</a:t>
            </a:fld>
            <a:endParaRPr lang="ru-RU"/>
          </a:p>
        </p:txBody>
      </p:sp>
      <p:sp>
        <p:nvSpPr>
          <p:cNvPr id="113666" name="Rectangle 2"/>
          <p:cNvSpPr>
            <a:spLocks noGrp="1" noChangeArrowheads="1"/>
          </p:cNvSpPr>
          <p:nvPr>
            <p:ph type="title"/>
          </p:nvPr>
        </p:nvSpPr>
        <p:spPr>
          <a:xfrm>
            <a:off x="457200" y="115888"/>
            <a:ext cx="8229600" cy="1143000"/>
          </a:xfrm>
        </p:spPr>
        <p:txBody>
          <a:bodyPr/>
          <a:lstStyle/>
          <a:p>
            <a:r>
              <a:rPr lang="en-US" sz="3200" b="1" dirty="0" smtClean="0"/>
              <a:t>News in 2-P Regulation</a:t>
            </a:r>
            <a:endParaRPr lang="ru-RU" sz="3200" b="1" dirty="0"/>
          </a:p>
        </p:txBody>
      </p:sp>
      <p:sp>
        <p:nvSpPr>
          <p:cNvPr id="6" name="TextBox 5"/>
          <p:cNvSpPr txBox="1"/>
          <p:nvPr/>
        </p:nvSpPr>
        <p:spPr>
          <a:xfrm>
            <a:off x="571472" y="2214554"/>
            <a:ext cx="8001056" cy="4031873"/>
          </a:xfrm>
          <a:prstGeom prst="rect">
            <a:avLst/>
          </a:prstGeom>
          <a:noFill/>
        </p:spPr>
        <p:txBody>
          <a:bodyPr wrap="square" rtlCol="0">
            <a:spAutoFit/>
          </a:bodyPr>
          <a:lstStyle/>
          <a:p>
            <a:r>
              <a:rPr lang="en-US" sz="3200" i="1" dirty="0" smtClean="0">
                <a:latin typeface="Monotype Corsiva" pitchFamily="66" charset="0"/>
              </a:rPr>
              <a:t>If the originator of the payment instruction is non RF resident (client or bank), then the correspondent RF resident Beneficiary Bank will be allowed at its own discretion and its own risk to neglect the discrepancies between the text field “Beneficiary Name” and the true name of the Beneficiary. This opportunity should be put in the Banking Account Contract between the Beneficiary and the Beneficiary Bank in advance.</a:t>
            </a:r>
            <a:endParaRPr lang="ru-RU" sz="3200" i="1" dirty="0">
              <a:latin typeface="Monotype Corsiva" pitchFamily="66" charset="0"/>
            </a:endParaRPr>
          </a:p>
        </p:txBody>
      </p:sp>
      <p:sp>
        <p:nvSpPr>
          <p:cNvPr id="7" name="TextBox 6"/>
          <p:cNvSpPr txBox="1"/>
          <p:nvPr/>
        </p:nvSpPr>
        <p:spPr>
          <a:xfrm>
            <a:off x="357158" y="1500174"/>
            <a:ext cx="6072230" cy="523220"/>
          </a:xfrm>
          <a:prstGeom prst="rect">
            <a:avLst/>
          </a:prstGeom>
          <a:noFill/>
        </p:spPr>
        <p:txBody>
          <a:bodyPr wrap="square" rtlCol="0">
            <a:spAutoFit/>
          </a:bodyPr>
          <a:lstStyle/>
          <a:p>
            <a:r>
              <a:rPr lang="en-US" sz="2800" b="1" dirty="0" smtClean="0"/>
              <a:t>By the end of 2010…</a:t>
            </a:r>
            <a:endParaRPr lang="ru-RU"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113666"/>
                                        </p:tgtEl>
                                        <p:attrNameLst>
                                          <p:attrName>style.visibility</p:attrName>
                                        </p:attrNameLst>
                                      </p:cBhvr>
                                      <p:to>
                                        <p:strVal val="visible"/>
                                      </p:to>
                                    </p:set>
                                    <p:animEffect transition="in" filter="fade">
                                      <p:cBhvr>
                                        <p:cTn id="7" dur="500"/>
                                        <p:tgtEl>
                                          <p:spTgt spid="113666"/>
                                        </p:tgtEl>
                                      </p:cBhvr>
                                    </p:animEffect>
                                    <p:anim calcmode="lin" valueType="num">
                                      <p:cBhvr>
                                        <p:cTn id="8" dur="500" fill="hold"/>
                                        <p:tgtEl>
                                          <p:spTgt spid="113666"/>
                                        </p:tgtEl>
                                        <p:attrNameLst>
                                          <p:attrName>ppt_x</p:attrName>
                                        </p:attrNameLst>
                                      </p:cBhvr>
                                      <p:tavLst>
                                        <p:tav tm="0">
                                          <p:val>
                                            <p:strVal val="#ppt_x-.1"/>
                                          </p:val>
                                        </p:tav>
                                        <p:tav tm="100000">
                                          <p:val>
                                            <p:strVal val="#ppt_x"/>
                                          </p:val>
                                        </p:tav>
                                      </p:tavLst>
                                    </p:anim>
                                    <p:anim calcmode="lin" valueType="num">
                                      <p:cBhvr>
                                        <p:cTn id="9" dur="500" fill="hold"/>
                                        <p:tgtEl>
                                          <p:spTgt spid="113666"/>
                                        </p:tgtEl>
                                        <p:attrNameLst>
                                          <p:attrName>ppt_y</p:attrName>
                                        </p:attrNameLst>
                                      </p:cBhvr>
                                      <p:tavLst>
                                        <p:tav tm="0">
                                          <p:val>
                                            <p:strVal val="#ppt_y"/>
                                          </p:val>
                                        </p:tav>
                                        <p:tav tm="100000">
                                          <p:val>
                                            <p:strVal val="#ppt_y"/>
                                          </p:val>
                                        </p:tav>
                                      </p:tavLst>
                                    </p:anim>
                                  </p:childTnLst>
                                </p:cTn>
                              </p:par>
                            </p:childTnLst>
                          </p:cTn>
                        </p:par>
                        <p:par>
                          <p:cTn id="10" fill="hold">
                            <p:stCondLst>
                              <p:cond delay="1400"/>
                            </p:stCondLst>
                            <p:childTnLst>
                              <p:par>
                                <p:cTn id="11" presetID="2" presetClass="entr" presetSubtype="4"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par>
                          <p:cTn id="15" fill="hold">
                            <p:stCondLst>
                              <p:cond delay="1900"/>
                            </p:stCondLst>
                            <p:childTnLst>
                              <p:par>
                                <p:cTn id="16" presetID="8" presetClass="entr" presetSubtype="16"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amond(in)">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Номер слайда 4"/>
          <p:cNvSpPr>
            <a:spLocks noGrp="1"/>
          </p:cNvSpPr>
          <p:nvPr>
            <p:ph type="sldNum" sz="quarter" idx="11"/>
          </p:nvPr>
        </p:nvSpPr>
        <p:spPr/>
        <p:txBody>
          <a:bodyPr/>
          <a:lstStyle/>
          <a:p>
            <a:fld id="{F9CC73D1-051A-4E2D-9E94-0C81EB32B0C7}" type="slidenum">
              <a:rPr lang="ru-RU"/>
              <a:pPr/>
              <a:t>2</a:t>
            </a:fld>
            <a:endParaRPr lang="ru-RU"/>
          </a:p>
        </p:txBody>
      </p:sp>
      <p:sp>
        <p:nvSpPr>
          <p:cNvPr id="122882" name="Rectangle 2"/>
          <p:cNvSpPr>
            <a:spLocks noGrp="1" noChangeArrowheads="1"/>
          </p:cNvSpPr>
          <p:nvPr>
            <p:ph type="title"/>
          </p:nvPr>
        </p:nvSpPr>
        <p:spPr>
          <a:xfrm>
            <a:off x="179388" y="188913"/>
            <a:ext cx="8229600" cy="1143000"/>
          </a:xfrm>
        </p:spPr>
        <p:txBody>
          <a:bodyPr/>
          <a:lstStyle/>
          <a:p>
            <a:r>
              <a:rPr lang="en-US" sz="4000" b="1" dirty="0"/>
              <a:t>General characteristics of BESP</a:t>
            </a:r>
            <a:endParaRPr lang="ru-RU" sz="4000" b="1" dirty="0"/>
          </a:p>
        </p:txBody>
      </p:sp>
      <p:sp>
        <p:nvSpPr>
          <p:cNvPr id="122883" name="Rectangle 3"/>
          <p:cNvSpPr>
            <a:spLocks noGrp="1" noChangeArrowheads="1"/>
          </p:cNvSpPr>
          <p:nvPr>
            <p:ph type="body" idx="1"/>
          </p:nvPr>
        </p:nvSpPr>
        <p:spPr>
          <a:xfrm>
            <a:off x="395288" y="1700213"/>
            <a:ext cx="8229600" cy="4321175"/>
          </a:xfrm>
        </p:spPr>
        <p:txBody>
          <a:bodyPr/>
          <a:lstStyle/>
          <a:p>
            <a:r>
              <a:rPr lang="en-US" sz="3400" dirty="0"/>
              <a:t>Banking Electronic Speedy Payments (BESP) = RTGS of the Bank of Russia</a:t>
            </a:r>
          </a:p>
          <a:p>
            <a:r>
              <a:rPr lang="en-US" sz="3400" dirty="0"/>
              <a:t>National-wide coverage (11 time zones)</a:t>
            </a:r>
          </a:p>
          <a:p>
            <a:r>
              <a:rPr lang="en-US" sz="3400" dirty="0"/>
              <a:t>Complete electronic technology</a:t>
            </a:r>
          </a:p>
          <a:p>
            <a:r>
              <a:rPr lang="en-US" sz="3400" dirty="0"/>
              <a:t>Built-in liquidity saving mechanisms (bilateral and multilateral limits, offsetting of queuing payments, etc)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2882"/>
                                        </p:tgtEl>
                                        <p:attrNameLst>
                                          <p:attrName>style.visibility</p:attrName>
                                        </p:attrNameLst>
                                      </p:cBhvr>
                                      <p:to>
                                        <p:strVal val="visible"/>
                                      </p:to>
                                    </p:set>
                                    <p:animEffect transition="in" filter="blinds(horizontal)">
                                      <p:cBhvr>
                                        <p:cTn id="7" dur="500"/>
                                        <p:tgtEl>
                                          <p:spTgt spid="122882"/>
                                        </p:tgtEl>
                                      </p:cBhvr>
                                    </p:animEffect>
                                  </p:childTnLst>
                                </p:cTn>
                              </p:par>
                            </p:childTnLst>
                          </p:cTn>
                        </p:par>
                        <p:par>
                          <p:cTn id="8" fill="hold">
                            <p:stCondLst>
                              <p:cond delay="500"/>
                            </p:stCondLst>
                            <p:childTnLst>
                              <p:par>
                                <p:cTn id="9" presetID="10" presetClass="entr" presetSubtype="0" fill="hold" grpId="0" nodeType="afterEffect">
                                  <p:stCondLst>
                                    <p:cond delay="0"/>
                                  </p:stCondLst>
                                  <p:iterate type="lt">
                                    <p:tmPct val="10000"/>
                                  </p:iterate>
                                  <p:childTnLst>
                                    <p:set>
                                      <p:cBhvr>
                                        <p:cTn id="10" dur="1" fill="hold">
                                          <p:stCondLst>
                                            <p:cond delay="0"/>
                                          </p:stCondLst>
                                        </p:cTn>
                                        <p:tgtEl>
                                          <p:spTgt spid="122883">
                                            <p:txEl>
                                              <p:pRg st="0" end="0"/>
                                            </p:txEl>
                                          </p:spTgt>
                                        </p:tgtEl>
                                        <p:attrNameLst>
                                          <p:attrName>style.visibility</p:attrName>
                                        </p:attrNameLst>
                                      </p:cBhvr>
                                      <p:to>
                                        <p:strVal val="visible"/>
                                      </p:to>
                                    </p:set>
                                    <p:animEffect transition="in" filter="fade">
                                      <p:cBhvr>
                                        <p:cTn id="11" dur="500">
                                          <p:stCondLst>
                                            <p:cond delay="0"/>
                                          </p:stCondLst>
                                        </p:cTn>
                                        <p:tgtEl>
                                          <p:spTgt spid="122883">
                                            <p:txEl>
                                              <p:pRg st="0" end="0"/>
                                            </p:txEl>
                                          </p:spTgt>
                                        </p:tgtEl>
                                      </p:cBhvr>
                                    </p:animEffect>
                                  </p:childTnLst>
                                </p:cTn>
                              </p:par>
                            </p:childTnLst>
                          </p:cTn>
                        </p:par>
                        <p:par>
                          <p:cTn id="12" fill="hold">
                            <p:stCondLst>
                              <p:cond delay="3900"/>
                            </p:stCondLst>
                            <p:childTnLst>
                              <p:par>
                                <p:cTn id="13" presetID="10" presetClass="entr" presetSubtype="0" fill="hold" grpId="0" nodeType="afterEffect">
                                  <p:stCondLst>
                                    <p:cond delay="0"/>
                                  </p:stCondLst>
                                  <p:iterate type="lt">
                                    <p:tmPct val="10000"/>
                                  </p:iterate>
                                  <p:childTnLst>
                                    <p:set>
                                      <p:cBhvr>
                                        <p:cTn id="14" dur="1" fill="hold">
                                          <p:stCondLst>
                                            <p:cond delay="0"/>
                                          </p:stCondLst>
                                        </p:cTn>
                                        <p:tgtEl>
                                          <p:spTgt spid="122883">
                                            <p:txEl>
                                              <p:pRg st="1" end="1"/>
                                            </p:txEl>
                                          </p:spTgt>
                                        </p:tgtEl>
                                        <p:attrNameLst>
                                          <p:attrName>style.visibility</p:attrName>
                                        </p:attrNameLst>
                                      </p:cBhvr>
                                      <p:to>
                                        <p:strVal val="visible"/>
                                      </p:to>
                                    </p:set>
                                    <p:animEffect transition="in" filter="fade">
                                      <p:cBhvr>
                                        <p:cTn id="15" dur="500">
                                          <p:stCondLst>
                                            <p:cond delay="0"/>
                                          </p:stCondLst>
                                        </p:cTn>
                                        <p:tgtEl>
                                          <p:spTgt spid="122883">
                                            <p:txEl>
                                              <p:pRg st="1" end="1"/>
                                            </p:txEl>
                                          </p:spTgt>
                                        </p:tgtEl>
                                      </p:cBhvr>
                                    </p:animEffect>
                                  </p:childTnLst>
                                </p:cTn>
                              </p:par>
                            </p:childTnLst>
                          </p:cTn>
                        </p:par>
                        <p:par>
                          <p:cTn id="16" fill="hold">
                            <p:stCondLst>
                              <p:cond delay="6050"/>
                            </p:stCondLst>
                            <p:childTnLst>
                              <p:par>
                                <p:cTn id="17" presetID="10" presetClass="entr" presetSubtype="0" fill="hold" grpId="0" nodeType="afterEffect">
                                  <p:stCondLst>
                                    <p:cond delay="0"/>
                                  </p:stCondLst>
                                  <p:iterate type="lt">
                                    <p:tmPct val="10000"/>
                                  </p:iterate>
                                  <p:childTnLst>
                                    <p:set>
                                      <p:cBhvr>
                                        <p:cTn id="18" dur="1" fill="hold">
                                          <p:stCondLst>
                                            <p:cond delay="0"/>
                                          </p:stCondLst>
                                        </p:cTn>
                                        <p:tgtEl>
                                          <p:spTgt spid="122883">
                                            <p:txEl>
                                              <p:pRg st="2" end="2"/>
                                            </p:txEl>
                                          </p:spTgt>
                                        </p:tgtEl>
                                        <p:attrNameLst>
                                          <p:attrName>style.visibility</p:attrName>
                                        </p:attrNameLst>
                                      </p:cBhvr>
                                      <p:to>
                                        <p:strVal val="visible"/>
                                      </p:to>
                                    </p:set>
                                    <p:animEffect transition="in" filter="fade">
                                      <p:cBhvr>
                                        <p:cTn id="19" dur="500">
                                          <p:stCondLst>
                                            <p:cond delay="0"/>
                                          </p:stCondLst>
                                        </p:cTn>
                                        <p:tgtEl>
                                          <p:spTgt spid="122883">
                                            <p:txEl>
                                              <p:pRg st="2" end="2"/>
                                            </p:txEl>
                                          </p:spTgt>
                                        </p:tgtEl>
                                      </p:cBhvr>
                                    </p:animEffect>
                                  </p:childTnLst>
                                </p:cTn>
                              </p:par>
                            </p:childTnLst>
                          </p:cTn>
                        </p:par>
                        <p:par>
                          <p:cTn id="20" fill="hold">
                            <p:stCondLst>
                              <p:cond delay="7900"/>
                            </p:stCondLst>
                            <p:childTnLst>
                              <p:par>
                                <p:cTn id="21" presetID="10" presetClass="entr" presetSubtype="0" fill="hold" grpId="0" nodeType="afterEffect">
                                  <p:stCondLst>
                                    <p:cond delay="0"/>
                                  </p:stCondLst>
                                  <p:iterate type="lt">
                                    <p:tmPct val="10000"/>
                                  </p:iterate>
                                  <p:childTnLst>
                                    <p:set>
                                      <p:cBhvr>
                                        <p:cTn id="22" dur="1" fill="hold">
                                          <p:stCondLst>
                                            <p:cond delay="0"/>
                                          </p:stCondLst>
                                        </p:cTn>
                                        <p:tgtEl>
                                          <p:spTgt spid="122883">
                                            <p:txEl>
                                              <p:pRg st="3" end="3"/>
                                            </p:txEl>
                                          </p:spTgt>
                                        </p:tgtEl>
                                        <p:attrNameLst>
                                          <p:attrName>style.visibility</p:attrName>
                                        </p:attrNameLst>
                                      </p:cBhvr>
                                      <p:to>
                                        <p:strVal val="visible"/>
                                      </p:to>
                                    </p:set>
                                    <p:animEffect transition="in" filter="fade">
                                      <p:cBhvr>
                                        <p:cTn id="23" dur="500">
                                          <p:stCondLst>
                                            <p:cond delay="0"/>
                                          </p:stCondLst>
                                        </p:cTn>
                                        <p:tgtEl>
                                          <p:spTgt spid="1228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p:bldP spid="12288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4"/>
          <p:cNvSpPr>
            <a:spLocks noGrp="1"/>
          </p:cNvSpPr>
          <p:nvPr>
            <p:ph type="sldNum" sz="quarter" idx="11"/>
          </p:nvPr>
        </p:nvSpPr>
        <p:spPr/>
        <p:txBody>
          <a:bodyPr/>
          <a:lstStyle/>
          <a:p>
            <a:fld id="{61686D67-00EB-4C2D-9201-DD3003C65EE5}" type="slidenum">
              <a:rPr lang="ru-RU"/>
              <a:pPr/>
              <a:t>20</a:t>
            </a:fld>
            <a:endParaRPr lang="ru-RU"/>
          </a:p>
        </p:txBody>
      </p:sp>
      <p:sp>
        <p:nvSpPr>
          <p:cNvPr id="113666" name="Rectangle 2"/>
          <p:cNvSpPr>
            <a:spLocks noGrp="1" noChangeArrowheads="1"/>
          </p:cNvSpPr>
          <p:nvPr>
            <p:ph type="title"/>
          </p:nvPr>
        </p:nvSpPr>
        <p:spPr>
          <a:xfrm>
            <a:off x="457200" y="115888"/>
            <a:ext cx="8229600" cy="1143000"/>
          </a:xfrm>
        </p:spPr>
        <p:txBody>
          <a:bodyPr/>
          <a:lstStyle/>
          <a:p>
            <a:r>
              <a:rPr lang="en-US" sz="3200" b="1" dirty="0" smtClean="0"/>
              <a:t>New form of payment order</a:t>
            </a:r>
            <a:endParaRPr lang="ru-RU" sz="3200" b="1" dirty="0"/>
          </a:p>
        </p:txBody>
      </p:sp>
      <p:sp>
        <p:nvSpPr>
          <p:cNvPr id="6" name="TextBox 5"/>
          <p:cNvSpPr txBox="1"/>
          <p:nvPr/>
        </p:nvSpPr>
        <p:spPr>
          <a:xfrm>
            <a:off x="571472" y="2214554"/>
            <a:ext cx="8001056" cy="3416320"/>
          </a:xfrm>
          <a:prstGeom prst="rect">
            <a:avLst/>
          </a:prstGeom>
          <a:noFill/>
        </p:spPr>
        <p:txBody>
          <a:bodyPr wrap="square" rtlCol="0">
            <a:spAutoFit/>
          </a:bodyPr>
          <a:lstStyle/>
          <a:p>
            <a:r>
              <a:rPr lang="en-US" sz="2400" dirty="0" smtClean="0">
                <a:latin typeface="+mj-lt"/>
              </a:rPr>
              <a:t>New form of payment order will be introduced in addition to existing one. The usage is voluntary.</a:t>
            </a:r>
          </a:p>
          <a:p>
            <a:endParaRPr lang="en-US" sz="2400" dirty="0" smtClean="0">
              <a:latin typeface="+mj-lt"/>
            </a:endParaRPr>
          </a:p>
          <a:p>
            <a:r>
              <a:rPr lang="en-US" sz="2400" dirty="0" smtClean="0">
                <a:latin typeface="+mj-lt"/>
              </a:rPr>
              <a:t>This form will enable indication of intermediary banks (up to 3) in addition to Originator Bank and Beneficiary Bank.</a:t>
            </a:r>
          </a:p>
          <a:p>
            <a:endParaRPr lang="en-US" sz="2400" dirty="0" smtClean="0">
              <a:latin typeface="+mj-lt"/>
            </a:endParaRPr>
          </a:p>
          <a:p>
            <a:r>
              <a:rPr lang="en-US" sz="2400" dirty="0" smtClean="0">
                <a:latin typeface="+mj-lt"/>
              </a:rPr>
              <a:t>This form and the mapping fields allow 100% STP conversion from SWIFT MT103 and </a:t>
            </a:r>
            <a:r>
              <a:rPr lang="en-US" sz="2400" dirty="0"/>
              <a:t>SWIFT </a:t>
            </a:r>
            <a:r>
              <a:rPr lang="en-US" sz="2400" dirty="0" smtClean="0"/>
              <a:t>MT202 to CBR formats and vice versa.</a:t>
            </a:r>
            <a:endParaRPr lang="ru-RU" sz="2400" dirty="0">
              <a:latin typeface="+mj-lt"/>
            </a:endParaRPr>
          </a:p>
        </p:txBody>
      </p:sp>
      <p:sp>
        <p:nvSpPr>
          <p:cNvPr id="7" name="TextBox 6"/>
          <p:cNvSpPr txBox="1"/>
          <p:nvPr/>
        </p:nvSpPr>
        <p:spPr>
          <a:xfrm>
            <a:off x="357158" y="1500174"/>
            <a:ext cx="6072230" cy="523220"/>
          </a:xfrm>
          <a:prstGeom prst="rect">
            <a:avLst/>
          </a:prstGeom>
          <a:noFill/>
        </p:spPr>
        <p:txBody>
          <a:bodyPr wrap="square" rtlCol="0">
            <a:spAutoFit/>
          </a:bodyPr>
          <a:lstStyle/>
          <a:p>
            <a:r>
              <a:rPr lang="en-US" sz="2800" b="1" dirty="0" smtClean="0"/>
              <a:t>By the end of 2010…</a:t>
            </a:r>
            <a:endParaRPr lang="ru-RU"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113666"/>
                                        </p:tgtEl>
                                        <p:attrNameLst>
                                          <p:attrName>style.visibility</p:attrName>
                                        </p:attrNameLst>
                                      </p:cBhvr>
                                      <p:to>
                                        <p:strVal val="visible"/>
                                      </p:to>
                                    </p:set>
                                    <p:animEffect transition="in" filter="fade">
                                      <p:cBhvr>
                                        <p:cTn id="7" dur="500"/>
                                        <p:tgtEl>
                                          <p:spTgt spid="113666"/>
                                        </p:tgtEl>
                                      </p:cBhvr>
                                    </p:animEffect>
                                    <p:anim calcmode="lin" valueType="num">
                                      <p:cBhvr>
                                        <p:cTn id="8" dur="500" fill="hold"/>
                                        <p:tgtEl>
                                          <p:spTgt spid="113666"/>
                                        </p:tgtEl>
                                        <p:attrNameLst>
                                          <p:attrName>ppt_x</p:attrName>
                                        </p:attrNameLst>
                                      </p:cBhvr>
                                      <p:tavLst>
                                        <p:tav tm="0">
                                          <p:val>
                                            <p:strVal val="#ppt_x-.1"/>
                                          </p:val>
                                        </p:tav>
                                        <p:tav tm="100000">
                                          <p:val>
                                            <p:strVal val="#ppt_x"/>
                                          </p:val>
                                        </p:tav>
                                      </p:tavLst>
                                    </p:anim>
                                    <p:anim calcmode="lin" valueType="num">
                                      <p:cBhvr>
                                        <p:cTn id="9" dur="500" fill="hold"/>
                                        <p:tgtEl>
                                          <p:spTgt spid="113666"/>
                                        </p:tgtEl>
                                        <p:attrNameLst>
                                          <p:attrName>ppt_y</p:attrName>
                                        </p:attrNameLst>
                                      </p:cBhvr>
                                      <p:tavLst>
                                        <p:tav tm="0">
                                          <p:val>
                                            <p:strVal val="#ppt_y"/>
                                          </p:val>
                                        </p:tav>
                                        <p:tav tm="100000">
                                          <p:val>
                                            <p:strVal val="#ppt_y"/>
                                          </p:val>
                                        </p:tav>
                                      </p:tavLst>
                                    </p:anim>
                                  </p:childTnLst>
                                </p:cTn>
                              </p:par>
                            </p:childTnLst>
                          </p:cTn>
                        </p:par>
                        <p:par>
                          <p:cTn id="10" fill="hold">
                            <p:stCondLst>
                              <p:cond delay="1500"/>
                            </p:stCondLst>
                            <p:childTnLst>
                              <p:par>
                                <p:cTn id="11" presetID="2" presetClass="entr" presetSubtype="4"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par>
                          <p:cTn id="15" fill="hold">
                            <p:stCondLst>
                              <p:cond delay="2000"/>
                            </p:stCondLst>
                            <p:childTnLst>
                              <p:par>
                                <p:cTn id="16" presetID="8" presetClass="entr" presetSubtype="16"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amond(in)">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4"/>
          <p:cNvSpPr>
            <a:spLocks noGrp="1"/>
          </p:cNvSpPr>
          <p:nvPr>
            <p:ph type="sldNum" sz="quarter" idx="11"/>
          </p:nvPr>
        </p:nvSpPr>
        <p:spPr/>
        <p:txBody>
          <a:bodyPr/>
          <a:lstStyle/>
          <a:p>
            <a:fld id="{61686D67-00EB-4C2D-9201-DD3003C65EE5}" type="slidenum">
              <a:rPr lang="ru-RU"/>
              <a:pPr/>
              <a:t>21</a:t>
            </a:fld>
            <a:endParaRPr lang="ru-RU"/>
          </a:p>
        </p:txBody>
      </p:sp>
      <p:sp>
        <p:nvSpPr>
          <p:cNvPr id="113666" name="Rectangle 2"/>
          <p:cNvSpPr>
            <a:spLocks noGrp="1" noChangeArrowheads="1"/>
          </p:cNvSpPr>
          <p:nvPr>
            <p:ph type="title"/>
          </p:nvPr>
        </p:nvSpPr>
        <p:spPr>
          <a:xfrm>
            <a:off x="457200" y="115888"/>
            <a:ext cx="8229600" cy="1143000"/>
          </a:xfrm>
        </p:spPr>
        <p:txBody>
          <a:bodyPr/>
          <a:lstStyle/>
          <a:p>
            <a:r>
              <a:rPr lang="en-US" sz="3200" b="1" dirty="0" smtClean="0"/>
              <a:t>CLS membership work plan</a:t>
            </a:r>
            <a:endParaRPr lang="ru-RU" sz="3200" b="1" dirty="0"/>
          </a:p>
        </p:txBody>
      </p:sp>
      <p:sp>
        <p:nvSpPr>
          <p:cNvPr id="6" name="TextBox 5"/>
          <p:cNvSpPr txBox="1"/>
          <p:nvPr/>
        </p:nvSpPr>
        <p:spPr>
          <a:xfrm>
            <a:off x="571472" y="1857364"/>
            <a:ext cx="8001056" cy="1569660"/>
          </a:xfrm>
          <a:prstGeom prst="rect">
            <a:avLst/>
          </a:prstGeom>
          <a:noFill/>
        </p:spPr>
        <p:txBody>
          <a:bodyPr wrap="square" rtlCol="0">
            <a:spAutoFit/>
          </a:bodyPr>
          <a:lstStyle/>
          <a:p>
            <a:r>
              <a:rPr lang="en-US" sz="2400" dirty="0" smtClean="0"/>
              <a:t>The CBR Chairman decided to start the process of joining CLS system.</a:t>
            </a:r>
          </a:p>
          <a:p>
            <a:endParaRPr lang="en-US" sz="2400" dirty="0">
              <a:latin typeface="+mj-lt"/>
            </a:endParaRPr>
          </a:p>
          <a:p>
            <a:r>
              <a:rPr lang="en-US" sz="2400" dirty="0" smtClean="0">
                <a:latin typeface="+mj-lt"/>
              </a:rPr>
              <a:t>The internal work plan is now being drafted.</a:t>
            </a:r>
            <a:endParaRPr lang="ru-RU" sz="24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113666"/>
                                        </p:tgtEl>
                                        <p:attrNameLst>
                                          <p:attrName>style.visibility</p:attrName>
                                        </p:attrNameLst>
                                      </p:cBhvr>
                                      <p:to>
                                        <p:strVal val="visible"/>
                                      </p:to>
                                    </p:set>
                                    <p:animEffect transition="in" filter="fade">
                                      <p:cBhvr>
                                        <p:cTn id="7" dur="500"/>
                                        <p:tgtEl>
                                          <p:spTgt spid="113666"/>
                                        </p:tgtEl>
                                      </p:cBhvr>
                                    </p:animEffect>
                                    <p:anim calcmode="lin" valueType="num">
                                      <p:cBhvr>
                                        <p:cTn id="8" dur="500" fill="hold"/>
                                        <p:tgtEl>
                                          <p:spTgt spid="113666"/>
                                        </p:tgtEl>
                                        <p:attrNameLst>
                                          <p:attrName>ppt_x</p:attrName>
                                        </p:attrNameLst>
                                      </p:cBhvr>
                                      <p:tavLst>
                                        <p:tav tm="0">
                                          <p:val>
                                            <p:strVal val="#ppt_x-.1"/>
                                          </p:val>
                                        </p:tav>
                                        <p:tav tm="100000">
                                          <p:val>
                                            <p:strVal val="#ppt_x"/>
                                          </p:val>
                                        </p:tav>
                                      </p:tavLst>
                                    </p:anim>
                                    <p:anim calcmode="lin" valueType="num">
                                      <p:cBhvr>
                                        <p:cTn id="9" dur="500" fill="hold"/>
                                        <p:tgtEl>
                                          <p:spTgt spid="113666"/>
                                        </p:tgtEl>
                                        <p:attrNameLst>
                                          <p:attrName>ppt_y</p:attrName>
                                        </p:attrNameLst>
                                      </p:cBhvr>
                                      <p:tavLst>
                                        <p:tav tm="0">
                                          <p:val>
                                            <p:strVal val="#ppt_y"/>
                                          </p:val>
                                        </p:tav>
                                        <p:tav tm="100000">
                                          <p:val>
                                            <p:strVal val="#ppt_y"/>
                                          </p:val>
                                        </p:tav>
                                      </p:tavLst>
                                    </p:anim>
                                  </p:childTnLst>
                                </p:cTn>
                              </p:par>
                            </p:childTnLst>
                          </p:cTn>
                        </p:par>
                        <p:par>
                          <p:cTn id="10" fill="hold">
                            <p:stCondLst>
                              <p:cond delay="1500"/>
                            </p:stCondLst>
                            <p:childTnLst>
                              <p:par>
                                <p:cTn id="11" presetID="8" presetClass="entr" presetSubtype="16"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amond(in)">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cbr_new_1"/>
          <p:cNvPicPr>
            <a:picLocks noChangeAspect="1" noChangeArrowheads="1"/>
          </p:cNvPicPr>
          <p:nvPr/>
        </p:nvPicPr>
        <p:blipFill>
          <a:blip r:embed="rId2"/>
          <a:srcRect/>
          <a:stretch>
            <a:fillRect/>
          </a:stretch>
        </p:blipFill>
        <p:spPr bwMode="auto">
          <a:xfrm>
            <a:off x="0" y="0"/>
            <a:ext cx="9144000" cy="6904038"/>
          </a:xfrm>
          <a:prstGeom prst="rect">
            <a:avLst/>
          </a:prstGeom>
          <a:noFill/>
        </p:spPr>
      </p:pic>
      <p:sp>
        <p:nvSpPr>
          <p:cNvPr id="52227" name="Rectangle 3"/>
          <p:cNvSpPr>
            <a:spLocks noGrp="1" noChangeArrowheads="1"/>
          </p:cNvSpPr>
          <p:nvPr>
            <p:ph type="ctrTitle"/>
          </p:nvPr>
        </p:nvSpPr>
        <p:spPr>
          <a:xfrm>
            <a:off x="539750" y="2781300"/>
            <a:ext cx="7772400" cy="3311525"/>
          </a:xfrm>
        </p:spPr>
        <p:txBody>
          <a:bodyPr/>
          <a:lstStyle/>
          <a:p>
            <a:r>
              <a:rPr lang="en-US" sz="4800" b="1">
                <a:solidFill>
                  <a:schemeClr val="bg1"/>
                </a:solidFill>
              </a:rPr>
              <a:t>Thank you for attention!</a:t>
            </a:r>
            <a:br>
              <a:rPr lang="en-US" sz="4800" b="1">
                <a:solidFill>
                  <a:schemeClr val="bg1"/>
                </a:solidFill>
              </a:rPr>
            </a:br>
            <a:endParaRPr lang="ru-RU" sz="6600" b="1">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Нижний колонтитул 3"/>
          <p:cNvSpPr>
            <a:spLocks noGrp="1"/>
          </p:cNvSpPr>
          <p:nvPr>
            <p:ph type="ftr" sz="quarter" idx="10"/>
          </p:nvPr>
        </p:nvSpPr>
        <p:spPr/>
        <p:txBody>
          <a:bodyPr/>
          <a:lstStyle/>
          <a:p>
            <a:r>
              <a:rPr lang="en-US" dirty="0"/>
              <a:t>V. Kulipanov		</a:t>
            </a:r>
            <a:r>
              <a:rPr lang="en-US" dirty="0" smtClean="0"/>
              <a:t>7 </a:t>
            </a:r>
            <a:r>
              <a:rPr lang="en-US" dirty="0"/>
              <a:t>IRSF, London, Apr </a:t>
            </a:r>
            <a:r>
              <a:rPr lang="en-US" dirty="0" smtClean="0"/>
              <a:t>14, 2010</a:t>
            </a:r>
            <a:endParaRPr lang="ru-RU" dirty="0"/>
          </a:p>
        </p:txBody>
      </p:sp>
      <p:sp>
        <p:nvSpPr>
          <p:cNvPr id="17" name="Номер слайда 4"/>
          <p:cNvSpPr>
            <a:spLocks noGrp="1"/>
          </p:cNvSpPr>
          <p:nvPr>
            <p:ph type="sldNum" sz="quarter" idx="11"/>
          </p:nvPr>
        </p:nvSpPr>
        <p:spPr/>
        <p:txBody>
          <a:bodyPr/>
          <a:lstStyle/>
          <a:p>
            <a:fld id="{6042F26D-CCEB-42F5-AC05-17136DCB11FB}" type="slidenum">
              <a:rPr lang="ru-RU"/>
              <a:pPr/>
              <a:t>3</a:t>
            </a:fld>
            <a:endParaRPr lang="ru-RU"/>
          </a:p>
        </p:txBody>
      </p:sp>
      <p:sp>
        <p:nvSpPr>
          <p:cNvPr id="41986" name="Rectangle 2"/>
          <p:cNvSpPr>
            <a:spLocks noGrp="1" noChangeArrowheads="1"/>
          </p:cNvSpPr>
          <p:nvPr>
            <p:ph type="title"/>
          </p:nvPr>
        </p:nvSpPr>
        <p:spPr>
          <a:xfrm>
            <a:off x="457200" y="44450"/>
            <a:ext cx="8229600" cy="1143000"/>
          </a:xfrm>
        </p:spPr>
        <p:txBody>
          <a:bodyPr/>
          <a:lstStyle/>
          <a:p>
            <a:r>
              <a:rPr lang="en-US" b="1"/>
              <a:t>Options of membership</a:t>
            </a:r>
            <a:endParaRPr lang="ru-RU" b="1"/>
          </a:p>
        </p:txBody>
      </p:sp>
      <p:sp>
        <p:nvSpPr>
          <p:cNvPr id="41987" name="Rectangle 3"/>
          <p:cNvSpPr>
            <a:spLocks noGrp="1" noChangeArrowheads="1"/>
          </p:cNvSpPr>
          <p:nvPr>
            <p:ph type="body" idx="1"/>
          </p:nvPr>
        </p:nvSpPr>
        <p:spPr>
          <a:xfrm>
            <a:off x="457200" y="1600200"/>
            <a:ext cx="5483225" cy="1757363"/>
          </a:xfrm>
        </p:spPr>
        <p:txBody>
          <a:bodyPr/>
          <a:lstStyle/>
          <a:p>
            <a:r>
              <a:rPr lang="en-US" b="1"/>
              <a:t>Special participation</a:t>
            </a:r>
            <a:endParaRPr lang="ru-RU" b="1"/>
          </a:p>
          <a:p>
            <a:r>
              <a:rPr lang="en-US"/>
              <a:t>Direct participation</a:t>
            </a:r>
          </a:p>
          <a:p>
            <a:r>
              <a:rPr lang="en-US"/>
              <a:t>Associated participation</a:t>
            </a:r>
          </a:p>
        </p:txBody>
      </p:sp>
      <p:sp>
        <p:nvSpPr>
          <p:cNvPr id="41988" name="Cloud"/>
          <p:cNvSpPr>
            <a:spLocks noChangeAspect="1" noEditPoints="1" noChangeArrowheads="1"/>
          </p:cNvSpPr>
          <p:nvPr/>
        </p:nvSpPr>
        <p:spPr bwMode="auto">
          <a:xfrm>
            <a:off x="2916238" y="3860800"/>
            <a:ext cx="5999162" cy="219868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CCFF"/>
          </a:solidFill>
          <a:ln w="9525">
            <a:solidFill>
              <a:srgbClr val="000000"/>
            </a:solidFill>
            <a:miter lim="800000"/>
            <a:headEnd/>
            <a:tailEnd/>
          </a:ln>
          <a:effectLst>
            <a:outerShdw dist="107763" dir="2700000" algn="ctr" rotWithShape="0">
              <a:srgbClr val="808080"/>
            </a:outerShdw>
          </a:effectLst>
        </p:spPr>
        <p:txBody>
          <a:bodyPr/>
          <a:lstStyle/>
          <a:p>
            <a:endParaRPr lang="ru-RU"/>
          </a:p>
        </p:txBody>
      </p:sp>
      <p:pic>
        <p:nvPicPr>
          <p:cNvPr id="41993" name="Picture 9" descr="j0234477"/>
          <p:cNvPicPr>
            <a:picLocks noChangeAspect="1" noChangeArrowheads="1"/>
          </p:cNvPicPr>
          <p:nvPr/>
        </p:nvPicPr>
        <p:blipFill>
          <a:blip r:embed="rId2"/>
          <a:srcRect/>
          <a:stretch>
            <a:fillRect/>
          </a:stretch>
        </p:blipFill>
        <p:spPr bwMode="auto">
          <a:xfrm>
            <a:off x="6084888" y="2166938"/>
            <a:ext cx="2159000" cy="1323975"/>
          </a:xfrm>
          <a:prstGeom prst="rect">
            <a:avLst/>
          </a:prstGeom>
          <a:noFill/>
        </p:spPr>
      </p:pic>
      <p:sp>
        <p:nvSpPr>
          <p:cNvPr id="41995" name="Text Box 11"/>
          <p:cNvSpPr txBox="1">
            <a:spLocks noChangeArrowheads="1"/>
          </p:cNvSpPr>
          <p:nvPr/>
        </p:nvSpPr>
        <p:spPr bwMode="auto">
          <a:xfrm>
            <a:off x="6156325" y="3422650"/>
            <a:ext cx="2089150" cy="366713"/>
          </a:xfrm>
          <a:prstGeom prst="rect">
            <a:avLst/>
          </a:prstGeom>
          <a:noFill/>
          <a:ln w="9525">
            <a:noFill/>
            <a:miter lim="800000"/>
            <a:headEnd/>
            <a:tailEnd/>
          </a:ln>
          <a:effectLst/>
        </p:spPr>
        <p:txBody>
          <a:bodyPr>
            <a:spAutoFit/>
          </a:bodyPr>
          <a:lstStyle/>
          <a:p>
            <a:pPr>
              <a:spcBef>
                <a:spcPct val="50000"/>
              </a:spcBef>
            </a:pPr>
            <a:r>
              <a:rPr lang="en-US" b="1"/>
              <a:t>CBR Head Office</a:t>
            </a:r>
            <a:endParaRPr lang="ru-RU" b="1"/>
          </a:p>
        </p:txBody>
      </p:sp>
      <p:pic>
        <p:nvPicPr>
          <p:cNvPr id="41997" name="Picture 13" descr="j0234477"/>
          <p:cNvPicPr>
            <a:picLocks noChangeAspect="1" noChangeArrowheads="1"/>
          </p:cNvPicPr>
          <p:nvPr/>
        </p:nvPicPr>
        <p:blipFill>
          <a:blip r:embed="rId2"/>
          <a:srcRect/>
          <a:stretch>
            <a:fillRect/>
          </a:stretch>
        </p:blipFill>
        <p:spPr bwMode="auto">
          <a:xfrm>
            <a:off x="4140200" y="4292600"/>
            <a:ext cx="1008063" cy="806450"/>
          </a:xfrm>
          <a:prstGeom prst="rect">
            <a:avLst/>
          </a:prstGeom>
          <a:noFill/>
        </p:spPr>
      </p:pic>
      <p:pic>
        <p:nvPicPr>
          <p:cNvPr id="41998" name="Picture 14" descr="j0234477"/>
          <p:cNvPicPr>
            <a:picLocks noChangeAspect="1" noChangeArrowheads="1"/>
          </p:cNvPicPr>
          <p:nvPr/>
        </p:nvPicPr>
        <p:blipFill>
          <a:blip r:embed="rId2"/>
          <a:srcRect/>
          <a:stretch>
            <a:fillRect/>
          </a:stretch>
        </p:blipFill>
        <p:spPr bwMode="auto">
          <a:xfrm>
            <a:off x="5364163" y="4292600"/>
            <a:ext cx="1008062" cy="806450"/>
          </a:xfrm>
          <a:prstGeom prst="rect">
            <a:avLst/>
          </a:prstGeom>
          <a:noFill/>
        </p:spPr>
      </p:pic>
      <p:sp>
        <p:nvSpPr>
          <p:cNvPr id="42002" name="AutoShape 18"/>
          <p:cNvSpPr>
            <a:spLocks noChangeArrowheads="1"/>
          </p:cNvSpPr>
          <p:nvPr/>
        </p:nvSpPr>
        <p:spPr bwMode="auto">
          <a:xfrm>
            <a:off x="5003800" y="5373688"/>
            <a:ext cx="1728788" cy="576262"/>
          </a:xfrm>
          <a:prstGeom prst="flowChartTerminator">
            <a:avLst/>
          </a:prstGeom>
          <a:solidFill>
            <a:srgbClr val="00CCFF"/>
          </a:solidFill>
          <a:ln w="9525">
            <a:noFill/>
            <a:miter lim="800000"/>
            <a:headEnd/>
            <a:tailEnd/>
          </a:ln>
          <a:effectLst/>
        </p:spPr>
        <p:txBody>
          <a:bodyPr wrap="none" anchor="ctr"/>
          <a:lstStyle/>
          <a:p>
            <a:pPr algn="ctr"/>
            <a:r>
              <a:rPr lang="en-US" b="1"/>
              <a:t>BESP system</a:t>
            </a:r>
            <a:endParaRPr lang="ru-RU" b="1"/>
          </a:p>
        </p:txBody>
      </p:sp>
      <p:sp>
        <p:nvSpPr>
          <p:cNvPr id="42003" name="Text Box 19"/>
          <p:cNvSpPr txBox="1">
            <a:spLocks noChangeArrowheads="1"/>
          </p:cNvSpPr>
          <p:nvPr/>
        </p:nvSpPr>
        <p:spPr bwMode="auto">
          <a:xfrm>
            <a:off x="4211638" y="5084763"/>
            <a:ext cx="1871662" cy="366712"/>
          </a:xfrm>
          <a:prstGeom prst="rect">
            <a:avLst/>
          </a:prstGeom>
          <a:noFill/>
          <a:ln w="9525">
            <a:noFill/>
            <a:miter lim="800000"/>
            <a:headEnd/>
            <a:tailEnd/>
          </a:ln>
          <a:effectLst/>
        </p:spPr>
        <p:txBody>
          <a:bodyPr>
            <a:spAutoFit/>
          </a:bodyPr>
          <a:lstStyle/>
          <a:p>
            <a:pPr>
              <a:spcBef>
                <a:spcPct val="50000"/>
              </a:spcBef>
            </a:pPr>
            <a:r>
              <a:rPr lang="en-US" b="1">
                <a:solidFill>
                  <a:srgbClr val="993300"/>
                </a:solidFill>
              </a:rPr>
              <a:t>CBR Branches</a:t>
            </a:r>
            <a:endParaRPr lang="ru-RU" b="1">
              <a:solidFill>
                <a:srgbClr val="993300"/>
              </a:solidFill>
            </a:endParaRPr>
          </a:p>
        </p:txBody>
      </p:sp>
      <p:grpSp>
        <p:nvGrpSpPr>
          <p:cNvPr id="2" name="Group 24"/>
          <p:cNvGrpSpPr>
            <a:grpSpLocks/>
          </p:cNvGrpSpPr>
          <p:nvPr/>
        </p:nvGrpSpPr>
        <p:grpSpPr bwMode="auto">
          <a:xfrm>
            <a:off x="7164388" y="1484313"/>
            <a:ext cx="1008062" cy="649287"/>
            <a:chOff x="4332" y="935"/>
            <a:chExt cx="635" cy="409"/>
          </a:xfrm>
        </p:grpSpPr>
        <p:sp>
          <p:nvSpPr>
            <p:cNvPr id="42004" name="Line 20"/>
            <p:cNvSpPr>
              <a:spLocks noChangeShapeType="1"/>
            </p:cNvSpPr>
            <p:nvPr/>
          </p:nvSpPr>
          <p:spPr bwMode="auto">
            <a:xfrm>
              <a:off x="4332" y="1207"/>
              <a:ext cx="0" cy="137"/>
            </a:xfrm>
            <a:prstGeom prst="line">
              <a:avLst/>
            </a:prstGeom>
            <a:noFill/>
            <a:ln w="9525">
              <a:solidFill>
                <a:schemeClr val="tx1"/>
              </a:solidFill>
              <a:round/>
              <a:headEnd/>
              <a:tailEnd/>
            </a:ln>
            <a:effectLst/>
          </p:spPr>
          <p:txBody>
            <a:bodyPr/>
            <a:lstStyle/>
            <a:p>
              <a:endParaRPr lang="ru-RU"/>
            </a:p>
          </p:txBody>
        </p:sp>
        <p:sp>
          <p:nvSpPr>
            <p:cNvPr id="42005" name="Rectangle 21"/>
            <p:cNvSpPr>
              <a:spLocks noChangeArrowheads="1"/>
            </p:cNvSpPr>
            <p:nvPr/>
          </p:nvSpPr>
          <p:spPr bwMode="auto">
            <a:xfrm>
              <a:off x="4332" y="1117"/>
              <a:ext cx="635" cy="90"/>
            </a:xfrm>
            <a:prstGeom prst="rect">
              <a:avLst/>
            </a:prstGeom>
            <a:solidFill>
              <a:srgbClr val="FF0000"/>
            </a:solidFill>
            <a:ln w="9525">
              <a:solidFill>
                <a:schemeClr val="tx1"/>
              </a:solidFill>
              <a:miter lim="800000"/>
              <a:headEnd/>
              <a:tailEnd/>
            </a:ln>
            <a:effectLst/>
          </p:spPr>
          <p:txBody>
            <a:bodyPr wrap="none" anchor="ctr"/>
            <a:lstStyle/>
            <a:p>
              <a:endParaRPr lang="ru-RU"/>
            </a:p>
          </p:txBody>
        </p:sp>
        <p:sp>
          <p:nvSpPr>
            <p:cNvPr id="42006" name="Rectangle 22"/>
            <p:cNvSpPr>
              <a:spLocks noChangeArrowheads="1"/>
            </p:cNvSpPr>
            <p:nvPr/>
          </p:nvSpPr>
          <p:spPr bwMode="auto">
            <a:xfrm>
              <a:off x="4332" y="1026"/>
              <a:ext cx="635" cy="90"/>
            </a:xfrm>
            <a:prstGeom prst="rect">
              <a:avLst/>
            </a:prstGeom>
            <a:solidFill>
              <a:srgbClr val="0000FF"/>
            </a:solidFill>
            <a:ln w="9525">
              <a:solidFill>
                <a:schemeClr val="tx1"/>
              </a:solidFill>
              <a:miter lim="800000"/>
              <a:headEnd/>
              <a:tailEnd/>
            </a:ln>
            <a:effectLst/>
          </p:spPr>
          <p:txBody>
            <a:bodyPr wrap="none" anchor="ctr"/>
            <a:lstStyle/>
            <a:p>
              <a:endParaRPr lang="ru-RU"/>
            </a:p>
          </p:txBody>
        </p:sp>
        <p:sp>
          <p:nvSpPr>
            <p:cNvPr id="42007" name="Rectangle 23"/>
            <p:cNvSpPr>
              <a:spLocks noChangeArrowheads="1"/>
            </p:cNvSpPr>
            <p:nvPr/>
          </p:nvSpPr>
          <p:spPr bwMode="auto">
            <a:xfrm>
              <a:off x="4332" y="935"/>
              <a:ext cx="635" cy="90"/>
            </a:xfrm>
            <a:prstGeom prst="rect">
              <a:avLst/>
            </a:prstGeom>
            <a:solidFill>
              <a:schemeClr val="bg1"/>
            </a:solidFill>
            <a:ln w="9525">
              <a:solidFill>
                <a:schemeClr val="tx1"/>
              </a:solidFill>
              <a:miter lim="800000"/>
              <a:headEnd/>
              <a:tailEnd/>
            </a:ln>
            <a:effectLst/>
          </p:spPr>
          <p:txBody>
            <a:bodyPr wrap="none" anchor="ctr"/>
            <a:lstStyle/>
            <a:p>
              <a:endParaRPr lang="ru-RU"/>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1988"/>
                                        </p:tgtEl>
                                        <p:attrNameLst>
                                          <p:attrName>style.visibility</p:attrName>
                                        </p:attrNameLst>
                                      </p:cBhvr>
                                      <p:to>
                                        <p:strVal val="visible"/>
                                      </p:to>
                                    </p:set>
                                    <p:anim calcmode="lin" valueType="num">
                                      <p:cBhvr>
                                        <p:cTn id="7" dur="1000" fill="hold"/>
                                        <p:tgtEl>
                                          <p:spTgt spid="41988"/>
                                        </p:tgtEl>
                                        <p:attrNameLst>
                                          <p:attrName>ppt_w</p:attrName>
                                        </p:attrNameLst>
                                      </p:cBhvr>
                                      <p:tavLst>
                                        <p:tav tm="0">
                                          <p:val>
                                            <p:strVal val="#ppt_w*0.70"/>
                                          </p:val>
                                        </p:tav>
                                        <p:tav tm="100000">
                                          <p:val>
                                            <p:strVal val="#ppt_w"/>
                                          </p:val>
                                        </p:tav>
                                      </p:tavLst>
                                    </p:anim>
                                    <p:anim calcmode="lin" valueType="num">
                                      <p:cBhvr>
                                        <p:cTn id="8" dur="1000" fill="hold"/>
                                        <p:tgtEl>
                                          <p:spTgt spid="41988"/>
                                        </p:tgtEl>
                                        <p:attrNameLst>
                                          <p:attrName>ppt_h</p:attrName>
                                        </p:attrNameLst>
                                      </p:cBhvr>
                                      <p:tavLst>
                                        <p:tav tm="0">
                                          <p:val>
                                            <p:strVal val="#ppt_h"/>
                                          </p:val>
                                        </p:tav>
                                        <p:tav tm="100000">
                                          <p:val>
                                            <p:strVal val="#ppt_h"/>
                                          </p:val>
                                        </p:tav>
                                      </p:tavLst>
                                    </p:anim>
                                    <p:animEffect transition="in" filter="fade">
                                      <p:cBhvr>
                                        <p:cTn id="9" dur="1000"/>
                                        <p:tgtEl>
                                          <p:spTgt spid="41988"/>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2002"/>
                                        </p:tgtEl>
                                        <p:attrNameLst>
                                          <p:attrName>style.visibility</p:attrName>
                                        </p:attrNameLst>
                                      </p:cBhvr>
                                      <p:to>
                                        <p:strVal val="visible"/>
                                      </p:to>
                                    </p:set>
                                    <p:animEffect transition="in" filter="fade">
                                      <p:cBhvr>
                                        <p:cTn id="13" dur="500"/>
                                        <p:tgtEl>
                                          <p:spTgt spid="42002"/>
                                        </p:tgtEl>
                                      </p:cBhvr>
                                    </p:animEffect>
                                    <p:anim calcmode="lin" valueType="num">
                                      <p:cBhvr>
                                        <p:cTn id="14" dur="500" fill="hold"/>
                                        <p:tgtEl>
                                          <p:spTgt spid="42002"/>
                                        </p:tgtEl>
                                        <p:attrNameLst>
                                          <p:attrName>ppt_x</p:attrName>
                                        </p:attrNameLst>
                                      </p:cBhvr>
                                      <p:tavLst>
                                        <p:tav tm="0">
                                          <p:val>
                                            <p:strVal val="#ppt_x"/>
                                          </p:val>
                                        </p:tav>
                                        <p:tav tm="100000">
                                          <p:val>
                                            <p:strVal val="#ppt_x"/>
                                          </p:val>
                                        </p:tav>
                                      </p:tavLst>
                                    </p:anim>
                                    <p:anim calcmode="lin" valueType="num">
                                      <p:cBhvr>
                                        <p:cTn id="15" dur="500" fill="hold"/>
                                        <p:tgtEl>
                                          <p:spTgt spid="4200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nodeType="clickEffect">
                                  <p:stCondLst>
                                    <p:cond delay="0"/>
                                  </p:stCondLst>
                                  <p:childTnLst>
                                    <p:set>
                                      <p:cBhvr>
                                        <p:cTn id="19" dur="1" fill="hold">
                                          <p:stCondLst>
                                            <p:cond delay="0"/>
                                          </p:stCondLst>
                                        </p:cTn>
                                        <p:tgtEl>
                                          <p:spTgt spid="41993"/>
                                        </p:tgtEl>
                                        <p:attrNameLst>
                                          <p:attrName>style.visibility</p:attrName>
                                        </p:attrNameLst>
                                      </p:cBhvr>
                                      <p:to>
                                        <p:strVal val="visible"/>
                                      </p:to>
                                    </p:set>
                                    <p:animEffect transition="in" filter="fade">
                                      <p:cBhvr>
                                        <p:cTn id="20" dur="1000"/>
                                        <p:tgtEl>
                                          <p:spTgt spid="41993"/>
                                        </p:tgtEl>
                                      </p:cBhvr>
                                    </p:animEffect>
                                    <p:anim calcmode="lin" valueType="num">
                                      <p:cBhvr>
                                        <p:cTn id="21" dur="1000" fill="hold"/>
                                        <p:tgtEl>
                                          <p:spTgt spid="41993"/>
                                        </p:tgtEl>
                                        <p:attrNameLst>
                                          <p:attrName>ppt_x</p:attrName>
                                        </p:attrNameLst>
                                      </p:cBhvr>
                                      <p:tavLst>
                                        <p:tav tm="0">
                                          <p:val>
                                            <p:strVal val="#ppt_x"/>
                                          </p:val>
                                        </p:tav>
                                        <p:tav tm="100000">
                                          <p:val>
                                            <p:strVal val="#ppt_x"/>
                                          </p:val>
                                        </p:tav>
                                      </p:tavLst>
                                    </p:anim>
                                    <p:anim calcmode="lin" valueType="num">
                                      <p:cBhvr>
                                        <p:cTn id="22" dur="1000" fill="hold"/>
                                        <p:tgtEl>
                                          <p:spTgt spid="41993"/>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41995"/>
                                        </p:tgtEl>
                                        <p:attrNameLst>
                                          <p:attrName>style.visibility</p:attrName>
                                        </p:attrNameLst>
                                      </p:cBhvr>
                                      <p:to>
                                        <p:strVal val="visible"/>
                                      </p:to>
                                    </p:set>
                                    <p:animEffect transition="in" filter="fade">
                                      <p:cBhvr>
                                        <p:cTn id="25" dur="1000"/>
                                        <p:tgtEl>
                                          <p:spTgt spid="41995"/>
                                        </p:tgtEl>
                                      </p:cBhvr>
                                    </p:animEffect>
                                    <p:anim calcmode="lin" valueType="num">
                                      <p:cBhvr>
                                        <p:cTn id="26" dur="1000" fill="hold"/>
                                        <p:tgtEl>
                                          <p:spTgt spid="41995"/>
                                        </p:tgtEl>
                                        <p:attrNameLst>
                                          <p:attrName>ppt_x</p:attrName>
                                        </p:attrNameLst>
                                      </p:cBhvr>
                                      <p:tavLst>
                                        <p:tav tm="0">
                                          <p:val>
                                            <p:strVal val="#ppt_x"/>
                                          </p:val>
                                        </p:tav>
                                        <p:tav tm="100000">
                                          <p:val>
                                            <p:strVal val="#ppt_x"/>
                                          </p:val>
                                        </p:tav>
                                      </p:tavLst>
                                    </p:anim>
                                    <p:anim calcmode="lin" valueType="num">
                                      <p:cBhvr>
                                        <p:cTn id="27" dur="1000" fill="hold"/>
                                        <p:tgtEl>
                                          <p:spTgt spid="41995"/>
                                        </p:tgtEl>
                                        <p:attrNameLst>
                                          <p:attrName>ppt_y</p:attrName>
                                        </p:attrNameLst>
                                      </p:cBhvr>
                                      <p:tavLst>
                                        <p:tav tm="0">
                                          <p:val>
                                            <p:strVal val="#ppt_y-.1"/>
                                          </p:val>
                                        </p:tav>
                                        <p:tav tm="100000">
                                          <p:val>
                                            <p:strVal val="#ppt_y"/>
                                          </p:val>
                                        </p:tav>
                                      </p:tavLst>
                                    </p:anim>
                                  </p:childTnLst>
                                </p:cTn>
                              </p:par>
                              <p:par>
                                <p:cTn id="28" presetID="47" presetClass="entr" presetSubtype="0" fill="hold" nodeType="with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1000"/>
                                        <p:tgtEl>
                                          <p:spTgt spid="2"/>
                                        </p:tgtEl>
                                      </p:cBhvr>
                                    </p:animEffect>
                                    <p:anim calcmode="lin" valueType="num">
                                      <p:cBhvr>
                                        <p:cTn id="31" dur="1000" fill="hold"/>
                                        <p:tgtEl>
                                          <p:spTgt spid="2"/>
                                        </p:tgtEl>
                                        <p:attrNameLst>
                                          <p:attrName>ppt_x</p:attrName>
                                        </p:attrNameLst>
                                      </p:cBhvr>
                                      <p:tavLst>
                                        <p:tav tm="0">
                                          <p:val>
                                            <p:strVal val="#ppt_x"/>
                                          </p:val>
                                        </p:tav>
                                        <p:tav tm="100000">
                                          <p:val>
                                            <p:strVal val="#ppt_x"/>
                                          </p:val>
                                        </p:tav>
                                      </p:tavLst>
                                    </p:anim>
                                    <p:anim calcmode="lin" valueType="num">
                                      <p:cBhvr>
                                        <p:cTn id="3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42003"/>
                                        </p:tgtEl>
                                        <p:attrNameLst>
                                          <p:attrName>style.visibility</p:attrName>
                                        </p:attrNameLst>
                                      </p:cBhvr>
                                      <p:to>
                                        <p:strVal val="visible"/>
                                      </p:to>
                                    </p:set>
                                    <p:animEffect transition="in" filter="fade">
                                      <p:cBhvr>
                                        <p:cTn id="37" dur="1000"/>
                                        <p:tgtEl>
                                          <p:spTgt spid="42003"/>
                                        </p:tgtEl>
                                      </p:cBhvr>
                                    </p:animEffect>
                                    <p:anim calcmode="lin" valueType="num">
                                      <p:cBhvr>
                                        <p:cTn id="38" dur="1000" fill="hold"/>
                                        <p:tgtEl>
                                          <p:spTgt spid="42003"/>
                                        </p:tgtEl>
                                        <p:attrNameLst>
                                          <p:attrName>ppt_x</p:attrName>
                                        </p:attrNameLst>
                                      </p:cBhvr>
                                      <p:tavLst>
                                        <p:tav tm="0">
                                          <p:val>
                                            <p:strVal val="#ppt_x"/>
                                          </p:val>
                                        </p:tav>
                                        <p:tav tm="100000">
                                          <p:val>
                                            <p:strVal val="#ppt_x"/>
                                          </p:val>
                                        </p:tav>
                                      </p:tavLst>
                                    </p:anim>
                                    <p:anim calcmode="lin" valueType="num">
                                      <p:cBhvr>
                                        <p:cTn id="39" dur="1000" fill="hold"/>
                                        <p:tgtEl>
                                          <p:spTgt spid="42003"/>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41997"/>
                                        </p:tgtEl>
                                        <p:attrNameLst>
                                          <p:attrName>style.visibility</p:attrName>
                                        </p:attrNameLst>
                                      </p:cBhvr>
                                      <p:to>
                                        <p:strVal val="visible"/>
                                      </p:to>
                                    </p:set>
                                    <p:animEffect transition="in" filter="fade">
                                      <p:cBhvr>
                                        <p:cTn id="42" dur="1000"/>
                                        <p:tgtEl>
                                          <p:spTgt spid="41997"/>
                                        </p:tgtEl>
                                      </p:cBhvr>
                                    </p:animEffect>
                                    <p:anim calcmode="lin" valueType="num">
                                      <p:cBhvr>
                                        <p:cTn id="43" dur="1000" fill="hold"/>
                                        <p:tgtEl>
                                          <p:spTgt spid="41997"/>
                                        </p:tgtEl>
                                        <p:attrNameLst>
                                          <p:attrName>ppt_x</p:attrName>
                                        </p:attrNameLst>
                                      </p:cBhvr>
                                      <p:tavLst>
                                        <p:tav tm="0">
                                          <p:val>
                                            <p:strVal val="#ppt_x"/>
                                          </p:val>
                                        </p:tav>
                                        <p:tav tm="100000">
                                          <p:val>
                                            <p:strVal val="#ppt_x"/>
                                          </p:val>
                                        </p:tav>
                                      </p:tavLst>
                                    </p:anim>
                                    <p:anim calcmode="lin" valueType="num">
                                      <p:cBhvr>
                                        <p:cTn id="44" dur="1000" fill="hold"/>
                                        <p:tgtEl>
                                          <p:spTgt spid="41997"/>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41998"/>
                                        </p:tgtEl>
                                        <p:attrNameLst>
                                          <p:attrName>style.visibility</p:attrName>
                                        </p:attrNameLst>
                                      </p:cBhvr>
                                      <p:to>
                                        <p:strVal val="visible"/>
                                      </p:to>
                                    </p:set>
                                    <p:animEffect transition="in" filter="fade">
                                      <p:cBhvr>
                                        <p:cTn id="47" dur="1000"/>
                                        <p:tgtEl>
                                          <p:spTgt spid="41998"/>
                                        </p:tgtEl>
                                      </p:cBhvr>
                                    </p:animEffect>
                                    <p:anim calcmode="lin" valueType="num">
                                      <p:cBhvr>
                                        <p:cTn id="48" dur="1000" fill="hold"/>
                                        <p:tgtEl>
                                          <p:spTgt spid="41998"/>
                                        </p:tgtEl>
                                        <p:attrNameLst>
                                          <p:attrName>ppt_x</p:attrName>
                                        </p:attrNameLst>
                                      </p:cBhvr>
                                      <p:tavLst>
                                        <p:tav tm="0">
                                          <p:val>
                                            <p:strVal val="#ppt_x"/>
                                          </p:val>
                                        </p:tav>
                                        <p:tav tm="100000">
                                          <p:val>
                                            <p:strVal val="#ppt_x"/>
                                          </p:val>
                                        </p:tav>
                                      </p:tavLst>
                                    </p:anim>
                                    <p:anim calcmode="lin" valueType="num">
                                      <p:cBhvr>
                                        <p:cTn id="49" dur="1000" fill="hold"/>
                                        <p:tgtEl>
                                          <p:spTgt spid="419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animBg="1"/>
      <p:bldP spid="41995" grpId="0"/>
      <p:bldP spid="42002" grpId="0" animBg="1"/>
      <p:bldP spid="4200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Нижний колонтитул 3"/>
          <p:cNvSpPr>
            <a:spLocks noGrp="1"/>
          </p:cNvSpPr>
          <p:nvPr>
            <p:ph type="ftr" sz="quarter" idx="10"/>
          </p:nvPr>
        </p:nvSpPr>
        <p:spPr/>
        <p:txBody>
          <a:bodyPr/>
          <a:lstStyle/>
          <a:p>
            <a:r>
              <a:rPr lang="en-US" dirty="0"/>
              <a:t>V. Kulipanov		</a:t>
            </a:r>
            <a:r>
              <a:rPr lang="en-US" dirty="0" smtClean="0"/>
              <a:t>7 </a:t>
            </a:r>
            <a:r>
              <a:rPr lang="en-US" dirty="0"/>
              <a:t>IRSF, London, Apr </a:t>
            </a:r>
            <a:r>
              <a:rPr lang="en-US" dirty="0" smtClean="0"/>
              <a:t>14, 2010</a:t>
            </a:r>
            <a:endParaRPr lang="ru-RU" dirty="0"/>
          </a:p>
        </p:txBody>
      </p:sp>
      <p:sp>
        <p:nvSpPr>
          <p:cNvPr id="19" name="Номер слайда 4"/>
          <p:cNvSpPr>
            <a:spLocks noGrp="1"/>
          </p:cNvSpPr>
          <p:nvPr>
            <p:ph type="sldNum" sz="quarter" idx="11"/>
          </p:nvPr>
        </p:nvSpPr>
        <p:spPr/>
        <p:txBody>
          <a:bodyPr/>
          <a:lstStyle/>
          <a:p>
            <a:fld id="{57106CF7-F35B-48F6-B060-210B849FA108}" type="slidenum">
              <a:rPr lang="ru-RU"/>
              <a:pPr/>
              <a:t>4</a:t>
            </a:fld>
            <a:endParaRPr lang="ru-RU"/>
          </a:p>
        </p:txBody>
      </p:sp>
      <p:sp>
        <p:nvSpPr>
          <p:cNvPr id="50178" name="Rectangle 2"/>
          <p:cNvSpPr>
            <a:spLocks noGrp="1" noChangeArrowheads="1"/>
          </p:cNvSpPr>
          <p:nvPr>
            <p:ph type="title"/>
          </p:nvPr>
        </p:nvSpPr>
        <p:spPr>
          <a:xfrm>
            <a:off x="457200" y="44450"/>
            <a:ext cx="8229600" cy="1143000"/>
          </a:xfrm>
        </p:spPr>
        <p:txBody>
          <a:bodyPr/>
          <a:lstStyle/>
          <a:p>
            <a:r>
              <a:rPr lang="en-US" b="1"/>
              <a:t>Options of membership</a:t>
            </a:r>
            <a:endParaRPr lang="ru-RU" b="1"/>
          </a:p>
        </p:txBody>
      </p:sp>
      <p:sp>
        <p:nvSpPr>
          <p:cNvPr id="50179" name="Rectangle 3"/>
          <p:cNvSpPr>
            <a:spLocks noGrp="1" noChangeArrowheads="1"/>
          </p:cNvSpPr>
          <p:nvPr>
            <p:ph type="body" idx="1"/>
          </p:nvPr>
        </p:nvSpPr>
        <p:spPr>
          <a:xfrm>
            <a:off x="457200" y="1600200"/>
            <a:ext cx="5483225" cy="1757363"/>
          </a:xfrm>
        </p:spPr>
        <p:txBody>
          <a:bodyPr/>
          <a:lstStyle/>
          <a:p>
            <a:r>
              <a:rPr lang="en-US"/>
              <a:t>Special participation</a:t>
            </a:r>
            <a:endParaRPr lang="ru-RU"/>
          </a:p>
          <a:p>
            <a:r>
              <a:rPr lang="en-US" b="1"/>
              <a:t>Direct participation</a:t>
            </a:r>
          </a:p>
          <a:p>
            <a:r>
              <a:rPr lang="en-US"/>
              <a:t>Associated participation</a:t>
            </a:r>
          </a:p>
        </p:txBody>
      </p:sp>
      <p:sp>
        <p:nvSpPr>
          <p:cNvPr id="50180" name="Cloud"/>
          <p:cNvSpPr>
            <a:spLocks noChangeAspect="1" noEditPoints="1" noChangeArrowheads="1"/>
          </p:cNvSpPr>
          <p:nvPr/>
        </p:nvSpPr>
        <p:spPr bwMode="auto">
          <a:xfrm>
            <a:off x="2916238" y="3860800"/>
            <a:ext cx="5999162" cy="219868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CCFF"/>
          </a:solidFill>
          <a:ln w="9525">
            <a:solidFill>
              <a:srgbClr val="000000"/>
            </a:solidFill>
            <a:miter lim="800000"/>
            <a:headEnd/>
            <a:tailEnd/>
          </a:ln>
          <a:effectLst>
            <a:outerShdw dist="107763" dir="2700000" algn="ctr" rotWithShape="0">
              <a:srgbClr val="808080"/>
            </a:outerShdw>
          </a:effectLst>
        </p:spPr>
        <p:txBody>
          <a:bodyPr/>
          <a:lstStyle/>
          <a:p>
            <a:endParaRPr lang="ru-RU"/>
          </a:p>
        </p:txBody>
      </p:sp>
      <p:pic>
        <p:nvPicPr>
          <p:cNvPr id="50181" name="Picture 5" descr="j0234477"/>
          <p:cNvPicPr>
            <a:picLocks noChangeAspect="1" noChangeArrowheads="1"/>
          </p:cNvPicPr>
          <p:nvPr/>
        </p:nvPicPr>
        <p:blipFill>
          <a:blip r:embed="rId2"/>
          <a:srcRect/>
          <a:stretch>
            <a:fillRect/>
          </a:stretch>
        </p:blipFill>
        <p:spPr bwMode="auto">
          <a:xfrm>
            <a:off x="6084888" y="2166938"/>
            <a:ext cx="2159000" cy="1323975"/>
          </a:xfrm>
          <a:prstGeom prst="rect">
            <a:avLst/>
          </a:prstGeom>
          <a:noFill/>
        </p:spPr>
      </p:pic>
      <p:sp>
        <p:nvSpPr>
          <p:cNvPr id="50182" name="Text Box 6"/>
          <p:cNvSpPr txBox="1">
            <a:spLocks noChangeArrowheads="1"/>
          </p:cNvSpPr>
          <p:nvPr/>
        </p:nvSpPr>
        <p:spPr bwMode="auto">
          <a:xfrm>
            <a:off x="6156325" y="3422650"/>
            <a:ext cx="2089150" cy="366713"/>
          </a:xfrm>
          <a:prstGeom prst="rect">
            <a:avLst/>
          </a:prstGeom>
          <a:noFill/>
          <a:ln w="9525">
            <a:noFill/>
            <a:miter lim="800000"/>
            <a:headEnd/>
            <a:tailEnd/>
          </a:ln>
          <a:effectLst/>
        </p:spPr>
        <p:txBody>
          <a:bodyPr>
            <a:spAutoFit/>
          </a:bodyPr>
          <a:lstStyle/>
          <a:p>
            <a:pPr>
              <a:spcBef>
                <a:spcPct val="50000"/>
              </a:spcBef>
            </a:pPr>
            <a:r>
              <a:rPr lang="en-US" b="1"/>
              <a:t>CBR Head Office</a:t>
            </a:r>
            <a:endParaRPr lang="ru-RU" b="1"/>
          </a:p>
        </p:txBody>
      </p:sp>
      <p:pic>
        <p:nvPicPr>
          <p:cNvPr id="50183" name="Picture 7" descr="j0234477"/>
          <p:cNvPicPr>
            <a:picLocks noChangeAspect="1" noChangeArrowheads="1"/>
          </p:cNvPicPr>
          <p:nvPr/>
        </p:nvPicPr>
        <p:blipFill>
          <a:blip r:embed="rId2"/>
          <a:srcRect/>
          <a:stretch>
            <a:fillRect/>
          </a:stretch>
        </p:blipFill>
        <p:spPr bwMode="auto">
          <a:xfrm>
            <a:off x="4140200" y="4292600"/>
            <a:ext cx="1008063" cy="806450"/>
          </a:xfrm>
          <a:prstGeom prst="rect">
            <a:avLst/>
          </a:prstGeom>
          <a:noFill/>
        </p:spPr>
      </p:pic>
      <p:pic>
        <p:nvPicPr>
          <p:cNvPr id="50184" name="Picture 8" descr="j0234477"/>
          <p:cNvPicPr>
            <a:picLocks noChangeAspect="1" noChangeArrowheads="1"/>
          </p:cNvPicPr>
          <p:nvPr/>
        </p:nvPicPr>
        <p:blipFill>
          <a:blip r:embed="rId2"/>
          <a:srcRect/>
          <a:stretch>
            <a:fillRect/>
          </a:stretch>
        </p:blipFill>
        <p:spPr bwMode="auto">
          <a:xfrm>
            <a:off x="5364163" y="4292600"/>
            <a:ext cx="1008062" cy="806450"/>
          </a:xfrm>
          <a:prstGeom prst="rect">
            <a:avLst/>
          </a:prstGeom>
          <a:noFill/>
        </p:spPr>
      </p:pic>
      <p:sp>
        <p:nvSpPr>
          <p:cNvPr id="50187" name="AutoShape 11"/>
          <p:cNvSpPr>
            <a:spLocks noChangeArrowheads="1"/>
          </p:cNvSpPr>
          <p:nvPr/>
        </p:nvSpPr>
        <p:spPr bwMode="auto">
          <a:xfrm>
            <a:off x="5003800" y="5373688"/>
            <a:ext cx="1728788" cy="576262"/>
          </a:xfrm>
          <a:prstGeom prst="flowChartTerminator">
            <a:avLst/>
          </a:prstGeom>
          <a:solidFill>
            <a:srgbClr val="00CCFF"/>
          </a:solidFill>
          <a:ln w="9525">
            <a:noFill/>
            <a:miter lim="800000"/>
            <a:headEnd/>
            <a:tailEnd/>
          </a:ln>
          <a:effectLst/>
        </p:spPr>
        <p:txBody>
          <a:bodyPr wrap="none" anchor="ctr"/>
          <a:lstStyle/>
          <a:p>
            <a:pPr algn="ctr"/>
            <a:r>
              <a:rPr lang="en-US" b="1"/>
              <a:t>BESP system</a:t>
            </a:r>
            <a:endParaRPr lang="ru-RU" b="1"/>
          </a:p>
        </p:txBody>
      </p:sp>
      <p:sp>
        <p:nvSpPr>
          <p:cNvPr id="50188" name="Text Box 12"/>
          <p:cNvSpPr txBox="1">
            <a:spLocks noChangeArrowheads="1"/>
          </p:cNvSpPr>
          <p:nvPr/>
        </p:nvSpPr>
        <p:spPr bwMode="auto">
          <a:xfrm>
            <a:off x="4211638" y="5084763"/>
            <a:ext cx="1871662" cy="366712"/>
          </a:xfrm>
          <a:prstGeom prst="rect">
            <a:avLst/>
          </a:prstGeom>
          <a:noFill/>
          <a:ln w="9525">
            <a:noFill/>
            <a:miter lim="800000"/>
            <a:headEnd/>
            <a:tailEnd/>
          </a:ln>
          <a:effectLst/>
        </p:spPr>
        <p:txBody>
          <a:bodyPr>
            <a:spAutoFit/>
          </a:bodyPr>
          <a:lstStyle/>
          <a:p>
            <a:pPr>
              <a:spcBef>
                <a:spcPct val="50000"/>
              </a:spcBef>
            </a:pPr>
            <a:r>
              <a:rPr lang="en-US" b="1">
                <a:solidFill>
                  <a:srgbClr val="993300"/>
                </a:solidFill>
              </a:rPr>
              <a:t>CBR Branches</a:t>
            </a:r>
            <a:endParaRPr lang="ru-RU" b="1">
              <a:solidFill>
                <a:srgbClr val="993300"/>
              </a:solidFill>
            </a:endParaRPr>
          </a:p>
        </p:txBody>
      </p:sp>
      <p:grpSp>
        <p:nvGrpSpPr>
          <p:cNvPr id="2" name="Group 13"/>
          <p:cNvGrpSpPr>
            <a:grpSpLocks/>
          </p:cNvGrpSpPr>
          <p:nvPr/>
        </p:nvGrpSpPr>
        <p:grpSpPr bwMode="auto">
          <a:xfrm>
            <a:off x="7164388" y="1484313"/>
            <a:ext cx="1008062" cy="649287"/>
            <a:chOff x="4332" y="935"/>
            <a:chExt cx="635" cy="409"/>
          </a:xfrm>
        </p:grpSpPr>
        <p:sp>
          <p:nvSpPr>
            <p:cNvPr id="50190" name="Line 14"/>
            <p:cNvSpPr>
              <a:spLocks noChangeShapeType="1"/>
            </p:cNvSpPr>
            <p:nvPr/>
          </p:nvSpPr>
          <p:spPr bwMode="auto">
            <a:xfrm>
              <a:off x="4332" y="1207"/>
              <a:ext cx="0" cy="137"/>
            </a:xfrm>
            <a:prstGeom prst="line">
              <a:avLst/>
            </a:prstGeom>
            <a:noFill/>
            <a:ln w="9525">
              <a:solidFill>
                <a:schemeClr val="tx1"/>
              </a:solidFill>
              <a:round/>
              <a:headEnd/>
              <a:tailEnd/>
            </a:ln>
            <a:effectLst/>
          </p:spPr>
          <p:txBody>
            <a:bodyPr/>
            <a:lstStyle/>
            <a:p>
              <a:endParaRPr lang="ru-RU"/>
            </a:p>
          </p:txBody>
        </p:sp>
        <p:sp>
          <p:nvSpPr>
            <p:cNvPr id="50191" name="Rectangle 15"/>
            <p:cNvSpPr>
              <a:spLocks noChangeArrowheads="1"/>
            </p:cNvSpPr>
            <p:nvPr/>
          </p:nvSpPr>
          <p:spPr bwMode="auto">
            <a:xfrm>
              <a:off x="4332" y="1117"/>
              <a:ext cx="635" cy="90"/>
            </a:xfrm>
            <a:prstGeom prst="rect">
              <a:avLst/>
            </a:prstGeom>
            <a:solidFill>
              <a:srgbClr val="FF0000"/>
            </a:solidFill>
            <a:ln w="9525">
              <a:solidFill>
                <a:schemeClr val="tx1"/>
              </a:solidFill>
              <a:miter lim="800000"/>
              <a:headEnd/>
              <a:tailEnd/>
            </a:ln>
            <a:effectLst/>
          </p:spPr>
          <p:txBody>
            <a:bodyPr wrap="none" anchor="ctr"/>
            <a:lstStyle/>
            <a:p>
              <a:endParaRPr lang="ru-RU"/>
            </a:p>
          </p:txBody>
        </p:sp>
        <p:sp>
          <p:nvSpPr>
            <p:cNvPr id="50192" name="Rectangle 16"/>
            <p:cNvSpPr>
              <a:spLocks noChangeArrowheads="1"/>
            </p:cNvSpPr>
            <p:nvPr/>
          </p:nvSpPr>
          <p:spPr bwMode="auto">
            <a:xfrm>
              <a:off x="4332" y="1026"/>
              <a:ext cx="635" cy="90"/>
            </a:xfrm>
            <a:prstGeom prst="rect">
              <a:avLst/>
            </a:prstGeom>
            <a:solidFill>
              <a:srgbClr val="0000FF"/>
            </a:solidFill>
            <a:ln w="9525">
              <a:solidFill>
                <a:schemeClr val="tx1"/>
              </a:solidFill>
              <a:miter lim="800000"/>
              <a:headEnd/>
              <a:tailEnd/>
            </a:ln>
            <a:effectLst/>
          </p:spPr>
          <p:txBody>
            <a:bodyPr wrap="none" anchor="ctr"/>
            <a:lstStyle/>
            <a:p>
              <a:endParaRPr lang="ru-RU"/>
            </a:p>
          </p:txBody>
        </p:sp>
        <p:sp>
          <p:nvSpPr>
            <p:cNvPr id="50193" name="Rectangle 17"/>
            <p:cNvSpPr>
              <a:spLocks noChangeArrowheads="1"/>
            </p:cNvSpPr>
            <p:nvPr/>
          </p:nvSpPr>
          <p:spPr bwMode="auto">
            <a:xfrm>
              <a:off x="4332" y="935"/>
              <a:ext cx="635" cy="90"/>
            </a:xfrm>
            <a:prstGeom prst="rect">
              <a:avLst/>
            </a:prstGeom>
            <a:solidFill>
              <a:schemeClr val="bg1"/>
            </a:solidFill>
            <a:ln w="9525">
              <a:solidFill>
                <a:schemeClr val="tx1"/>
              </a:solidFill>
              <a:miter lim="800000"/>
              <a:headEnd/>
              <a:tailEnd/>
            </a:ln>
            <a:effectLst/>
          </p:spPr>
          <p:txBody>
            <a:bodyPr wrap="none" anchor="ctr"/>
            <a:lstStyle/>
            <a:p>
              <a:endParaRPr lang="ru-RU"/>
            </a:p>
          </p:txBody>
        </p:sp>
      </p:grpSp>
      <p:pic>
        <p:nvPicPr>
          <p:cNvPr id="50194" name="Picture 18" descr="bl00544a"/>
          <p:cNvPicPr>
            <a:picLocks noChangeAspect="1" noChangeArrowheads="1"/>
          </p:cNvPicPr>
          <p:nvPr/>
        </p:nvPicPr>
        <p:blipFill>
          <a:blip r:embed="rId3"/>
          <a:srcRect/>
          <a:stretch>
            <a:fillRect/>
          </a:stretch>
        </p:blipFill>
        <p:spPr bwMode="auto">
          <a:xfrm>
            <a:off x="7019925" y="4221163"/>
            <a:ext cx="746125" cy="665162"/>
          </a:xfrm>
          <a:prstGeom prst="rect">
            <a:avLst/>
          </a:prstGeom>
          <a:noFill/>
        </p:spPr>
      </p:pic>
      <p:sp>
        <p:nvSpPr>
          <p:cNvPr id="50196" name="Text Box 20"/>
          <p:cNvSpPr txBox="1">
            <a:spLocks noChangeArrowheads="1"/>
          </p:cNvSpPr>
          <p:nvPr/>
        </p:nvSpPr>
        <p:spPr bwMode="auto">
          <a:xfrm>
            <a:off x="6659563" y="4941888"/>
            <a:ext cx="1511300" cy="366712"/>
          </a:xfrm>
          <a:prstGeom prst="rect">
            <a:avLst/>
          </a:prstGeom>
          <a:noFill/>
          <a:ln w="9525">
            <a:noFill/>
            <a:miter lim="800000"/>
            <a:headEnd/>
            <a:tailEnd/>
          </a:ln>
          <a:effectLst/>
        </p:spPr>
        <p:txBody>
          <a:bodyPr>
            <a:spAutoFit/>
          </a:bodyPr>
          <a:lstStyle/>
          <a:p>
            <a:pPr algn="ctr">
              <a:spcBef>
                <a:spcPct val="50000"/>
              </a:spcBef>
            </a:pPr>
            <a:r>
              <a:rPr lang="en-US" b="1">
                <a:solidFill>
                  <a:schemeClr val="accent2"/>
                </a:solidFill>
              </a:rPr>
              <a:t>Bank DP</a:t>
            </a:r>
            <a:endParaRPr lang="ru-RU" b="1">
              <a:solidFill>
                <a:schemeClr val="accent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0194"/>
                                        </p:tgtEl>
                                        <p:attrNameLst>
                                          <p:attrName>style.visibility</p:attrName>
                                        </p:attrNameLst>
                                      </p:cBhvr>
                                      <p:to>
                                        <p:strVal val="visible"/>
                                      </p:to>
                                    </p:set>
                                    <p:animEffect transition="in" filter="fade">
                                      <p:cBhvr>
                                        <p:cTn id="7" dur="3000"/>
                                        <p:tgtEl>
                                          <p:spTgt spid="50194"/>
                                        </p:tgtEl>
                                      </p:cBhvr>
                                    </p:animEffect>
                                    <p:anim calcmode="lin" valueType="num">
                                      <p:cBhvr>
                                        <p:cTn id="8" dur="3000" fill="hold"/>
                                        <p:tgtEl>
                                          <p:spTgt spid="50194"/>
                                        </p:tgtEl>
                                        <p:attrNameLst>
                                          <p:attrName>ppt_x</p:attrName>
                                        </p:attrNameLst>
                                      </p:cBhvr>
                                      <p:tavLst>
                                        <p:tav tm="0">
                                          <p:val>
                                            <p:strVal val="#ppt_x"/>
                                          </p:val>
                                        </p:tav>
                                        <p:tav tm="100000">
                                          <p:val>
                                            <p:strVal val="#ppt_x"/>
                                          </p:val>
                                        </p:tav>
                                      </p:tavLst>
                                    </p:anim>
                                    <p:anim calcmode="lin" valueType="num">
                                      <p:cBhvr>
                                        <p:cTn id="9" dur="3000" fill="hold"/>
                                        <p:tgtEl>
                                          <p:spTgt spid="5019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0196"/>
                                        </p:tgtEl>
                                        <p:attrNameLst>
                                          <p:attrName>style.visibility</p:attrName>
                                        </p:attrNameLst>
                                      </p:cBhvr>
                                      <p:to>
                                        <p:strVal val="visible"/>
                                      </p:to>
                                    </p:set>
                                    <p:animEffect transition="in" filter="fade">
                                      <p:cBhvr>
                                        <p:cTn id="12" dur="1000"/>
                                        <p:tgtEl>
                                          <p:spTgt spid="50196"/>
                                        </p:tgtEl>
                                      </p:cBhvr>
                                    </p:animEffect>
                                    <p:anim calcmode="lin" valueType="num">
                                      <p:cBhvr>
                                        <p:cTn id="13" dur="1000" fill="hold"/>
                                        <p:tgtEl>
                                          <p:spTgt spid="50196"/>
                                        </p:tgtEl>
                                        <p:attrNameLst>
                                          <p:attrName>ppt_x</p:attrName>
                                        </p:attrNameLst>
                                      </p:cBhvr>
                                      <p:tavLst>
                                        <p:tav tm="0">
                                          <p:val>
                                            <p:strVal val="#ppt_x"/>
                                          </p:val>
                                        </p:tav>
                                        <p:tav tm="100000">
                                          <p:val>
                                            <p:strVal val="#ppt_x"/>
                                          </p:val>
                                        </p:tav>
                                      </p:tavLst>
                                    </p:anim>
                                    <p:anim calcmode="lin" valueType="num">
                                      <p:cBhvr>
                                        <p:cTn id="14" dur="1000" fill="hold"/>
                                        <p:tgtEl>
                                          <p:spTgt spid="5019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9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Нижний колонтитул 3"/>
          <p:cNvSpPr>
            <a:spLocks noGrp="1"/>
          </p:cNvSpPr>
          <p:nvPr>
            <p:ph type="ftr" sz="quarter" idx="10"/>
          </p:nvPr>
        </p:nvSpPr>
        <p:spPr/>
        <p:txBody>
          <a:bodyPr/>
          <a:lstStyle/>
          <a:p>
            <a:r>
              <a:rPr lang="en-US" dirty="0"/>
              <a:t>V. Kulipanov		</a:t>
            </a:r>
            <a:r>
              <a:rPr lang="en-US" dirty="0" smtClean="0"/>
              <a:t>7 </a:t>
            </a:r>
            <a:r>
              <a:rPr lang="en-US" dirty="0"/>
              <a:t>IRSF, London, Apr </a:t>
            </a:r>
            <a:r>
              <a:rPr lang="en-US" dirty="0" smtClean="0"/>
              <a:t>14, 2010</a:t>
            </a:r>
            <a:endParaRPr lang="ru-RU" dirty="0"/>
          </a:p>
        </p:txBody>
      </p:sp>
      <p:sp>
        <p:nvSpPr>
          <p:cNvPr id="25" name="Номер слайда 4"/>
          <p:cNvSpPr>
            <a:spLocks noGrp="1"/>
          </p:cNvSpPr>
          <p:nvPr>
            <p:ph type="sldNum" sz="quarter" idx="11"/>
          </p:nvPr>
        </p:nvSpPr>
        <p:spPr/>
        <p:txBody>
          <a:bodyPr/>
          <a:lstStyle/>
          <a:p>
            <a:fld id="{FC876B14-76B6-4BD8-8975-7631DDC97D4E}" type="slidenum">
              <a:rPr lang="ru-RU"/>
              <a:pPr/>
              <a:t>5</a:t>
            </a:fld>
            <a:endParaRPr lang="ru-RU" dirty="0"/>
          </a:p>
        </p:txBody>
      </p:sp>
      <p:sp>
        <p:nvSpPr>
          <p:cNvPr id="51202" name="Rectangle 2"/>
          <p:cNvSpPr>
            <a:spLocks noGrp="1" noChangeArrowheads="1"/>
          </p:cNvSpPr>
          <p:nvPr>
            <p:ph type="title"/>
          </p:nvPr>
        </p:nvSpPr>
        <p:spPr>
          <a:xfrm>
            <a:off x="457200" y="44450"/>
            <a:ext cx="8229600" cy="1143000"/>
          </a:xfrm>
        </p:spPr>
        <p:txBody>
          <a:bodyPr/>
          <a:lstStyle/>
          <a:p>
            <a:r>
              <a:rPr lang="en-US" b="1"/>
              <a:t>Options of membership</a:t>
            </a:r>
            <a:endParaRPr lang="ru-RU" b="1"/>
          </a:p>
        </p:txBody>
      </p:sp>
      <p:sp>
        <p:nvSpPr>
          <p:cNvPr id="51203" name="Rectangle 3"/>
          <p:cNvSpPr>
            <a:spLocks noGrp="1" noChangeArrowheads="1"/>
          </p:cNvSpPr>
          <p:nvPr>
            <p:ph type="body" idx="1"/>
          </p:nvPr>
        </p:nvSpPr>
        <p:spPr>
          <a:xfrm>
            <a:off x="457200" y="1600200"/>
            <a:ext cx="5483225" cy="1757363"/>
          </a:xfrm>
        </p:spPr>
        <p:txBody>
          <a:bodyPr/>
          <a:lstStyle/>
          <a:p>
            <a:r>
              <a:rPr lang="en-US"/>
              <a:t>Special participation</a:t>
            </a:r>
            <a:endParaRPr lang="ru-RU"/>
          </a:p>
          <a:p>
            <a:r>
              <a:rPr lang="en-US"/>
              <a:t>Direct participation</a:t>
            </a:r>
          </a:p>
          <a:p>
            <a:r>
              <a:rPr lang="en-US" b="1"/>
              <a:t>Associated participation</a:t>
            </a:r>
          </a:p>
        </p:txBody>
      </p:sp>
      <p:sp>
        <p:nvSpPr>
          <p:cNvPr id="51204" name="Cloud"/>
          <p:cNvSpPr>
            <a:spLocks noChangeAspect="1" noEditPoints="1" noChangeArrowheads="1"/>
          </p:cNvSpPr>
          <p:nvPr/>
        </p:nvSpPr>
        <p:spPr bwMode="auto">
          <a:xfrm>
            <a:off x="2916238" y="3860800"/>
            <a:ext cx="5999162" cy="219868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CCFF"/>
          </a:solidFill>
          <a:ln w="9525">
            <a:solidFill>
              <a:srgbClr val="000000"/>
            </a:solidFill>
            <a:miter lim="800000"/>
            <a:headEnd/>
            <a:tailEnd/>
          </a:ln>
          <a:effectLst>
            <a:outerShdw dist="107763" dir="2700000" algn="ctr" rotWithShape="0">
              <a:srgbClr val="808080"/>
            </a:outerShdw>
          </a:effectLst>
        </p:spPr>
        <p:txBody>
          <a:bodyPr/>
          <a:lstStyle/>
          <a:p>
            <a:endParaRPr lang="ru-RU"/>
          </a:p>
        </p:txBody>
      </p:sp>
      <p:pic>
        <p:nvPicPr>
          <p:cNvPr id="51205" name="Picture 5" descr="j0234477"/>
          <p:cNvPicPr>
            <a:picLocks noChangeAspect="1" noChangeArrowheads="1"/>
          </p:cNvPicPr>
          <p:nvPr/>
        </p:nvPicPr>
        <p:blipFill>
          <a:blip r:embed="rId2"/>
          <a:srcRect/>
          <a:stretch>
            <a:fillRect/>
          </a:stretch>
        </p:blipFill>
        <p:spPr bwMode="auto">
          <a:xfrm>
            <a:off x="6084888" y="2166938"/>
            <a:ext cx="2159000" cy="1323975"/>
          </a:xfrm>
          <a:prstGeom prst="rect">
            <a:avLst/>
          </a:prstGeom>
          <a:noFill/>
        </p:spPr>
      </p:pic>
      <p:sp>
        <p:nvSpPr>
          <p:cNvPr id="51206" name="Text Box 6"/>
          <p:cNvSpPr txBox="1">
            <a:spLocks noChangeArrowheads="1"/>
          </p:cNvSpPr>
          <p:nvPr/>
        </p:nvSpPr>
        <p:spPr bwMode="auto">
          <a:xfrm>
            <a:off x="6156325" y="3422650"/>
            <a:ext cx="2089150" cy="366713"/>
          </a:xfrm>
          <a:prstGeom prst="rect">
            <a:avLst/>
          </a:prstGeom>
          <a:noFill/>
          <a:ln w="9525">
            <a:noFill/>
            <a:miter lim="800000"/>
            <a:headEnd/>
            <a:tailEnd/>
          </a:ln>
          <a:effectLst/>
        </p:spPr>
        <p:txBody>
          <a:bodyPr>
            <a:spAutoFit/>
          </a:bodyPr>
          <a:lstStyle/>
          <a:p>
            <a:pPr>
              <a:spcBef>
                <a:spcPct val="50000"/>
              </a:spcBef>
            </a:pPr>
            <a:r>
              <a:rPr lang="en-US" b="1"/>
              <a:t>CBR Head Office</a:t>
            </a:r>
            <a:endParaRPr lang="ru-RU" b="1"/>
          </a:p>
        </p:txBody>
      </p:sp>
      <p:pic>
        <p:nvPicPr>
          <p:cNvPr id="51207" name="Picture 7" descr="j0234477"/>
          <p:cNvPicPr>
            <a:picLocks noChangeAspect="1" noChangeArrowheads="1"/>
          </p:cNvPicPr>
          <p:nvPr/>
        </p:nvPicPr>
        <p:blipFill>
          <a:blip r:embed="rId2"/>
          <a:srcRect/>
          <a:stretch>
            <a:fillRect/>
          </a:stretch>
        </p:blipFill>
        <p:spPr bwMode="auto">
          <a:xfrm>
            <a:off x="4140200" y="4292600"/>
            <a:ext cx="1008063" cy="806450"/>
          </a:xfrm>
          <a:prstGeom prst="rect">
            <a:avLst/>
          </a:prstGeom>
          <a:noFill/>
        </p:spPr>
      </p:pic>
      <p:pic>
        <p:nvPicPr>
          <p:cNvPr id="51208" name="Picture 8" descr="j0234477"/>
          <p:cNvPicPr>
            <a:picLocks noChangeAspect="1" noChangeArrowheads="1"/>
          </p:cNvPicPr>
          <p:nvPr/>
        </p:nvPicPr>
        <p:blipFill>
          <a:blip r:embed="rId2"/>
          <a:srcRect/>
          <a:stretch>
            <a:fillRect/>
          </a:stretch>
        </p:blipFill>
        <p:spPr bwMode="auto">
          <a:xfrm>
            <a:off x="5364163" y="4292600"/>
            <a:ext cx="1008062" cy="806450"/>
          </a:xfrm>
          <a:prstGeom prst="rect">
            <a:avLst/>
          </a:prstGeom>
          <a:noFill/>
        </p:spPr>
      </p:pic>
      <p:sp>
        <p:nvSpPr>
          <p:cNvPr id="51211" name="AutoShape 11"/>
          <p:cNvSpPr>
            <a:spLocks noChangeArrowheads="1"/>
          </p:cNvSpPr>
          <p:nvPr/>
        </p:nvSpPr>
        <p:spPr bwMode="auto">
          <a:xfrm>
            <a:off x="5003800" y="5373688"/>
            <a:ext cx="1728788" cy="576262"/>
          </a:xfrm>
          <a:prstGeom prst="flowChartTerminator">
            <a:avLst/>
          </a:prstGeom>
          <a:solidFill>
            <a:srgbClr val="00CCFF"/>
          </a:solidFill>
          <a:ln w="9525">
            <a:noFill/>
            <a:miter lim="800000"/>
            <a:headEnd/>
            <a:tailEnd/>
          </a:ln>
          <a:effectLst/>
        </p:spPr>
        <p:txBody>
          <a:bodyPr wrap="none" anchor="ctr"/>
          <a:lstStyle/>
          <a:p>
            <a:pPr algn="ctr"/>
            <a:r>
              <a:rPr lang="en-US" b="1"/>
              <a:t>BESP system</a:t>
            </a:r>
            <a:endParaRPr lang="ru-RU" b="1"/>
          </a:p>
        </p:txBody>
      </p:sp>
      <p:sp>
        <p:nvSpPr>
          <p:cNvPr id="51212" name="Text Box 12"/>
          <p:cNvSpPr txBox="1">
            <a:spLocks noChangeArrowheads="1"/>
          </p:cNvSpPr>
          <p:nvPr/>
        </p:nvSpPr>
        <p:spPr bwMode="auto">
          <a:xfrm>
            <a:off x="4211638" y="5084763"/>
            <a:ext cx="1871662" cy="366712"/>
          </a:xfrm>
          <a:prstGeom prst="rect">
            <a:avLst/>
          </a:prstGeom>
          <a:noFill/>
          <a:ln w="9525">
            <a:noFill/>
            <a:miter lim="800000"/>
            <a:headEnd/>
            <a:tailEnd/>
          </a:ln>
          <a:effectLst/>
        </p:spPr>
        <p:txBody>
          <a:bodyPr>
            <a:spAutoFit/>
          </a:bodyPr>
          <a:lstStyle/>
          <a:p>
            <a:pPr>
              <a:spcBef>
                <a:spcPct val="50000"/>
              </a:spcBef>
            </a:pPr>
            <a:r>
              <a:rPr lang="en-US" b="1">
                <a:solidFill>
                  <a:srgbClr val="993300"/>
                </a:solidFill>
              </a:rPr>
              <a:t>CBR Branches</a:t>
            </a:r>
            <a:endParaRPr lang="ru-RU" b="1">
              <a:solidFill>
                <a:srgbClr val="993300"/>
              </a:solidFill>
            </a:endParaRPr>
          </a:p>
        </p:txBody>
      </p:sp>
      <p:grpSp>
        <p:nvGrpSpPr>
          <p:cNvPr id="2" name="Group 13"/>
          <p:cNvGrpSpPr>
            <a:grpSpLocks/>
          </p:cNvGrpSpPr>
          <p:nvPr/>
        </p:nvGrpSpPr>
        <p:grpSpPr bwMode="auto">
          <a:xfrm>
            <a:off x="7164388" y="1484313"/>
            <a:ext cx="1008062" cy="649287"/>
            <a:chOff x="4332" y="935"/>
            <a:chExt cx="635" cy="409"/>
          </a:xfrm>
        </p:grpSpPr>
        <p:sp>
          <p:nvSpPr>
            <p:cNvPr id="51214" name="Line 14"/>
            <p:cNvSpPr>
              <a:spLocks noChangeShapeType="1"/>
            </p:cNvSpPr>
            <p:nvPr/>
          </p:nvSpPr>
          <p:spPr bwMode="auto">
            <a:xfrm>
              <a:off x="4332" y="1207"/>
              <a:ext cx="0" cy="137"/>
            </a:xfrm>
            <a:prstGeom prst="line">
              <a:avLst/>
            </a:prstGeom>
            <a:noFill/>
            <a:ln w="9525">
              <a:solidFill>
                <a:schemeClr val="tx1"/>
              </a:solidFill>
              <a:round/>
              <a:headEnd/>
              <a:tailEnd/>
            </a:ln>
            <a:effectLst/>
          </p:spPr>
          <p:txBody>
            <a:bodyPr/>
            <a:lstStyle/>
            <a:p>
              <a:endParaRPr lang="ru-RU"/>
            </a:p>
          </p:txBody>
        </p:sp>
        <p:sp>
          <p:nvSpPr>
            <p:cNvPr id="51215" name="Rectangle 15"/>
            <p:cNvSpPr>
              <a:spLocks noChangeArrowheads="1"/>
            </p:cNvSpPr>
            <p:nvPr/>
          </p:nvSpPr>
          <p:spPr bwMode="auto">
            <a:xfrm>
              <a:off x="4332" y="1117"/>
              <a:ext cx="635" cy="90"/>
            </a:xfrm>
            <a:prstGeom prst="rect">
              <a:avLst/>
            </a:prstGeom>
            <a:solidFill>
              <a:srgbClr val="FF0000"/>
            </a:solidFill>
            <a:ln w="9525">
              <a:solidFill>
                <a:schemeClr val="tx1"/>
              </a:solidFill>
              <a:miter lim="800000"/>
              <a:headEnd/>
              <a:tailEnd/>
            </a:ln>
            <a:effectLst/>
          </p:spPr>
          <p:txBody>
            <a:bodyPr wrap="none" anchor="ctr"/>
            <a:lstStyle/>
            <a:p>
              <a:endParaRPr lang="ru-RU"/>
            </a:p>
          </p:txBody>
        </p:sp>
        <p:sp>
          <p:nvSpPr>
            <p:cNvPr id="51216" name="Rectangle 16"/>
            <p:cNvSpPr>
              <a:spLocks noChangeArrowheads="1"/>
            </p:cNvSpPr>
            <p:nvPr/>
          </p:nvSpPr>
          <p:spPr bwMode="auto">
            <a:xfrm>
              <a:off x="4332" y="1026"/>
              <a:ext cx="635" cy="90"/>
            </a:xfrm>
            <a:prstGeom prst="rect">
              <a:avLst/>
            </a:prstGeom>
            <a:solidFill>
              <a:srgbClr val="0000FF"/>
            </a:solidFill>
            <a:ln w="9525">
              <a:solidFill>
                <a:schemeClr val="tx1"/>
              </a:solidFill>
              <a:miter lim="800000"/>
              <a:headEnd/>
              <a:tailEnd/>
            </a:ln>
            <a:effectLst/>
          </p:spPr>
          <p:txBody>
            <a:bodyPr wrap="none" anchor="ctr"/>
            <a:lstStyle/>
            <a:p>
              <a:endParaRPr lang="ru-RU"/>
            </a:p>
          </p:txBody>
        </p:sp>
        <p:sp>
          <p:nvSpPr>
            <p:cNvPr id="51217" name="Rectangle 17"/>
            <p:cNvSpPr>
              <a:spLocks noChangeArrowheads="1"/>
            </p:cNvSpPr>
            <p:nvPr/>
          </p:nvSpPr>
          <p:spPr bwMode="auto">
            <a:xfrm>
              <a:off x="4332" y="935"/>
              <a:ext cx="635" cy="90"/>
            </a:xfrm>
            <a:prstGeom prst="rect">
              <a:avLst/>
            </a:prstGeom>
            <a:solidFill>
              <a:schemeClr val="bg1"/>
            </a:solidFill>
            <a:ln w="9525">
              <a:solidFill>
                <a:schemeClr val="tx1"/>
              </a:solidFill>
              <a:miter lim="800000"/>
              <a:headEnd/>
              <a:tailEnd/>
            </a:ln>
            <a:effectLst/>
          </p:spPr>
          <p:txBody>
            <a:bodyPr wrap="none" anchor="ctr"/>
            <a:lstStyle/>
            <a:p>
              <a:endParaRPr lang="ru-RU"/>
            </a:p>
          </p:txBody>
        </p:sp>
      </p:grpSp>
      <p:pic>
        <p:nvPicPr>
          <p:cNvPr id="51218" name="Picture 18" descr="bl00544a"/>
          <p:cNvPicPr>
            <a:picLocks noChangeAspect="1" noChangeArrowheads="1"/>
          </p:cNvPicPr>
          <p:nvPr/>
        </p:nvPicPr>
        <p:blipFill>
          <a:blip r:embed="rId3"/>
          <a:srcRect/>
          <a:stretch>
            <a:fillRect/>
          </a:stretch>
        </p:blipFill>
        <p:spPr bwMode="auto">
          <a:xfrm>
            <a:off x="7019925" y="4221163"/>
            <a:ext cx="746125" cy="665162"/>
          </a:xfrm>
          <a:prstGeom prst="rect">
            <a:avLst/>
          </a:prstGeom>
          <a:noFill/>
        </p:spPr>
      </p:pic>
      <p:sp>
        <p:nvSpPr>
          <p:cNvPr id="51219" name="Text Box 19"/>
          <p:cNvSpPr txBox="1">
            <a:spLocks noChangeArrowheads="1"/>
          </p:cNvSpPr>
          <p:nvPr/>
        </p:nvSpPr>
        <p:spPr bwMode="auto">
          <a:xfrm>
            <a:off x="6659563" y="4941888"/>
            <a:ext cx="1511300" cy="366712"/>
          </a:xfrm>
          <a:prstGeom prst="rect">
            <a:avLst/>
          </a:prstGeom>
          <a:noFill/>
          <a:ln w="9525">
            <a:noFill/>
            <a:miter lim="800000"/>
            <a:headEnd/>
            <a:tailEnd/>
          </a:ln>
          <a:effectLst/>
        </p:spPr>
        <p:txBody>
          <a:bodyPr>
            <a:spAutoFit/>
          </a:bodyPr>
          <a:lstStyle/>
          <a:p>
            <a:pPr algn="ctr">
              <a:spcBef>
                <a:spcPct val="50000"/>
              </a:spcBef>
            </a:pPr>
            <a:r>
              <a:rPr lang="en-US" b="1">
                <a:solidFill>
                  <a:schemeClr val="accent2"/>
                </a:solidFill>
              </a:rPr>
              <a:t>Bank DP</a:t>
            </a:r>
            <a:endParaRPr lang="ru-RU" b="1">
              <a:solidFill>
                <a:schemeClr val="accent2"/>
              </a:solidFill>
            </a:endParaRPr>
          </a:p>
        </p:txBody>
      </p:sp>
      <p:pic>
        <p:nvPicPr>
          <p:cNvPr id="51220" name="Picture 20" descr="bl00544a"/>
          <p:cNvPicPr>
            <a:picLocks noChangeAspect="1" noChangeArrowheads="1"/>
          </p:cNvPicPr>
          <p:nvPr/>
        </p:nvPicPr>
        <p:blipFill>
          <a:blip r:embed="rId3"/>
          <a:srcRect/>
          <a:stretch>
            <a:fillRect/>
          </a:stretch>
        </p:blipFill>
        <p:spPr bwMode="auto">
          <a:xfrm>
            <a:off x="1258888" y="5013325"/>
            <a:ext cx="746125" cy="665163"/>
          </a:xfrm>
          <a:prstGeom prst="rect">
            <a:avLst/>
          </a:prstGeom>
          <a:noFill/>
        </p:spPr>
      </p:pic>
      <p:sp>
        <p:nvSpPr>
          <p:cNvPr id="51221" name="Text Box 21"/>
          <p:cNvSpPr txBox="1">
            <a:spLocks noChangeArrowheads="1"/>
          </p:cNvSpPr>
          <p:nvPr/>
        </p:nvSpPr>
        <p:spPr bwMode="auto">
          <a:xfrm>
            <a:off x="898525" y="5734050"/>
            <a:ext cx="1511300" cy="366713"/>
          </a:xfrm>
          <a:prstGeom prst="rect">
            <a:avLst/>
          </a:prstGeom>
          <a:noFill/>
          <a:ln w="9525">
            <a:noFill/>
            <a:miter lim="800000"/>
            <a:headEnd/>
            <a:tailEnd/>
          </a:ln>
          <a:effectLst/>
        </p:spPr>
        <p:txBody>
          <a:bodyPr>
            <a:spAutoFit/>
          </a:bodyPr>
          <a:lstStyle/>
          <a:p>
            <a:pPr algn="ctr">
              <a:spcBef>
                <a:spcPct val="50000"/>
              </a:spcBef>
            </a:pPr>
            <a:r>
              <a:rPr lang="en-US" b="1">
                <a:solidFill>
                  <a:schemeClr val="accent2"/>
                </a:solidFill>
              </a:rPr>
              <a:t>Bank AP</a:t>
            </a:r>
            <a:endParaRPr lang="ru-RU" b="1">
              <a:solidFill>
                <a:schemeClr val="accent2"/>
              </a:solidFill>
            </a:endParaRPr>
          </a:p>
        </p:txBody>
      </p:sp>
      <p:sp>
        <p:nvSpPr>
          <p:cNvPr id="51222" name="Line 22"/>
          <p:cNvSpPr>
            <a:spLocks noChangeShapeType="1"/>
          </p:cNvSpPr>
          <p:nvPr/>
        </p:nvSpPr>
        <p:spPr bwMode="auto">
          <a:xfrm flipH="1">
            <a:off x="2051050" y="4724400"/>
            <a:ext cx="2089150" cy="720725"/>
          </a:xfrm>
          <a:prstGeom prst="line">
            <a:avLst/>
          </a:prstGeom>
          <a:noFill/>
          <a:ln w="9525">
            <a:solidFill>
              <a:schemeClr val="tx1"/>
            </a:solidFill>
            <a:round/>
            <a:headEnd/>
            <a:tailEnd/>
          </a:ln>
          <a:effectLst/>
        </p:spPr>
        <p:txBody>
          <a:bodyPr/>
          <a:lstStyle/>
          <a:p>
            <a:endParaRPr lang="ru-RU"/>
          </a:p>
        </p:txBody>
      </p:sp>
      <p:pic>
        <p:nvPicPr>
          <p:cNvPr id="51223" name="Picture 23" descr="j0408132"/>
          <p:cNvPicPr>
            <a:picLocks noChangeAspect="1" noChangeArrowheads="1"/>
          </p:cNvPicPr>
          <p:nvPr/>
        </p:nvPicPr>
        <p:blipFill>
          <a:blip r:embed="rId4"/>
          <a:srcRect/>
          <a:stretch>
            <a:fillRect/>
          </a:stretch>
        </p:blipFill>
        <p:spPr bwMode="auto">
          <a:xfrm>
            <a:off x="755650" y="3644900"/>
            <a:ext cx="1841500" cy="873125"/>
          </a:xfrm>
          <a:prstGeom prst="rect">
            <a:avLst/>
          </a:prstGeom>
          <a:noFill/>
        </p:spPr>
      </p:pic>
      <p:sp>
        <p:nvSpPr>
          <p:cNvPr id="51224" name="Text Box 24"/>
          <p:cNvSpPr txBox="1">
            <a:spLocks noChangeArrowheads="1"/>
          </p:cNvSpPr>
          <p:nvPr/>
        </p:nvSpPr>
        <p:spPr bwMode="auto">
          <a:xfrm>
            <a:off x="684213" y="4508500"/>
            <a:ext cx="2016125" cy="366713"/>
          </a:xfrm>
          <a:prstGeom prst="rect">
            <a:avLst/>
          </a:prstGeom>
          <a:noFill/>
          <a:ln w="9525">
            <a:noFill/>
            <a:miter lim="800000"/>
            <a:headEnd/>
            <a:tailEnd/>
          </a:ln>
          <a:effectLst/>
        </p:spPr>
        <p:txBody>
          <a:bodyPr>
            <a:spAutoFit/>
          </a:bodyPr>
          <a:lstStyle/>
          <a:p>
            <a:pPr algn="ctr">
              <a:spcBef>
                <a:spcPct val="50000"/>
              </a:spcBef>
            </a:pPr>
            <a:r>
              <a:rPr lang="en-US" b="1">
                <a:solidFill>
                  <a:schemeClr val="accent2"/>
                </a:solidFill>
              </a:rPr>
              <a:t>Non-bank AP</a:t>
            </a:r>
            <a:endParaRPr lang="ru-RU" b="1">
              <a:solidFill>
                <a:schemeClr val="accent2"/>
              </a:solidFill>
            </a:endParaRPr>
          </a:p>
        </p:txBody>
      </p:sp>
      <p:sp>
        <p:nvSpPr>
          <p:cNvPr id="51225" name="Line 25"/>
          <p:cNvSpPr>
            <a:spLocks noChangeShapeType="1"/>
          </p:cNvSpPr>
          <p:nvPr/>
        </p:nvSpPr>
        <p:spPr bwMode="auto">
          <a:xfrm flipH="1" flipV="1">
            <a:off x="2627313" y="4221163"/>
            <a:ext cx="1512887" cy="503237"/>
          </a:xfrm>
          <a:prstGeom prst="line">
            <a:avLst/>
          </a:prstGeom>
          <a:noFill/>
          <a:ln w="9525">
            <a:solidFill>
              <a:schemeClr val="tx1"/>
            </a:solidFill>
            <a:round/>
            <a:headEnd/>
            <a:tailEnd/>
          </a:ln>
          <a:effectLst/>
        </p:spPr>
        <p:txBody>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1220"/>
                                        </p:tgtEl>
                                        <p:attrNameLst>
                                          <p:attrName>style.visibility</p:attrName>
                                        </p:attrNameLst>
                                      </p:cBhvr>
                                      <p:to>
                                        <p:strVal val="visible"/>
                                      </p:to>
                                    </p:set>
                                    <p:animEffect transition="in" filter="fade">
                                      <p:cBhvr>
                                        <p:cTn id="7" dur="1000"/>
                                        <p:tgtEl>
                                          <p:spTgt spid="51220"/>
                                        </p:tgtEl>
                                      </p:cBhvr>
                                    </p:animEffect>
                                    <p:anim calcmode="lin" valueType="num">
                                      <p:cBhvr>
                                        <p:cTn id="8" dur="1000" fill="hold"/>
                                        <p:tgtEl>
                                          <p:spTgt spid="51220"/>
                                        </p:tgtEl>
                                        <p:attrNameLst>
                                          <p:attrName>ppt_x</p:attrName>
                                        </p:attrNameLst>
                                      </p:cBhvr>
                                      <p:tavLst>
                                        <p:tav tm="0">
                                          <p:val>
                                            <p:strVal val="#ppt_x"/>
                                          </p:val>
                                        </p:tav>
                                        <p:tav tm="100000">
                                          <p:val>
                                            <p:strVal val="#ppt_x"/>
                                          </p:val>
                                        </p:tav>
                                      </p:tavLst>
                                    </p:anim>
                                    <p:anim calcmode="lin" valueType="num">
                                      <p:cBhvr>
                                        <p:cTn id="9" dur="1000" fill="hold"/>
                                        <p:tgtEl>
                                          <p:spTgt spid="5122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1221"/>
                                        </p:tgtEl>
                                        <p:attrNameLst>
                                          <p:attrName>style.visibility</p:attrName>
                                        </p:attrNameLst>
                                      </p:cBhvr>
                                      <p:to>
                                        <p:strVal val="visible"/>
                                      </p:to>
                                    </p:set>
                                    <p:animEffect transition="in" filter="fade">
                                      <p:cBhvr>
                                        <p:cTn id="12" dur="1000"/>
                                        <p:tgtEl>
                                          <p:spTgt spid="51221"/>
                                        </p:tgtEl>
                                      </p:cBhvr>
                                    </p:animEffect>
                                    <p:anim calcmode="lin" valueType="num">
                                      <p:cBhvr>
                                        <p:cTn id="13" dur="1000" fill="hold"/>
                                        <p:tgtEl>
                                          <p:spTgt spid="51221"/>
                                        </p:tgtEl>
                                        <p:attrNameLst>
                                          <p:attrName>ppt_x</p:attrName>
                                        </p:attrNameLst>
                                      </p:cBhvr>
                                      <p:tavLst>
                                        <p:tav tm="0">
                                          <p:val>
                                            <p:strVal val="#ppt_x"/>
                                          </p:val>
                                        </p:tav>
                                        <p:tav tm="100000">
                                          <p:val>
                                            <p:strVal val="#ppt_x"/>
                                          </p:val>
                                        </p:tav>
                                      </p:tavLst>
                                    </p:anim>
                                    <p:anim calcmode="lin" valueType="num">
                                      <p:cBhvr>
                                        <p:cTn id="14" dur="1000" fill="hold"/>
                                        <p:tgtEl>
                                          <p:spTgt spid="51221"/>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51222"/>
                                        </p:tgtEl>
                                        <p:attrNameLst>
                                          <p:attrName>style.visibility</p:attrName>
                                        </p:attrNameLst>
                                      </p:cBhvr>
                                      <p:to>
                                        <p:strVal val="visible"/>
                                      </p:to>
                                    </p:set>
                                    <p:animEffect transition="in" filter="fade">
                                      <p:cBhvr>
                                        <p:cTn id="18" dur="500"/>
                                        <p:tgtEl>
                                          <p:spTgt spid="51222"/>
                                        </p:tgtEl>
                                      </p:cBhvr>
                                    </p:animEffect>
                                    <p:anim calcmode="lin" valueType="num">
                                      <p:cBhvr>
                                        <p:cTn id="19" dur="500" fill="hold"/>
                                        <p:tgtEl>
                                          <p:spTgt spid="51222"/>
                                        </p:tgtEl>
                                        <p:attrNameLst>
                                          <p:attrName>ppt_x</p:attrName>
                                        </p:attrNameLst>
                                      </p:cBhvr>
                                      <p:tavLst>
                                        <p:tav tm="0">
                                          <p:val>
                                            <p:strVal val="#ppt_x"/>
                                          </p:val>
                                        </p:tav>
                                        <p:tav tm="100000">
                                          <p:val>
                                            <p:strVal val="#ppt_x"/>
                                          </p:val>
                                        </p:tav>
                                      </p:tavLst>
                                    </p:anim>
                                    <p:anim calcmode="lin" valueType="num">
                                      <p:cBhvr>
                                        <p:cTn id="20" dur="500" fill="hold"/>
                                        <p:tgtEl>
                                          <p:spTgt spid="51222"/>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51223"/>
                                        </p:tgtEl>
                                        <p:attrNameLst>
                                          <p:attrName>style.visibility</p:attrName>
                                        </p:attrNameLst>
                                      </p:cBhvr>
                                      <p:to>
                                        <p:strVal val="visible"/>
                                      </p:to>
                                    </p:set>
                                    <p:animEffect transition="in" filter="fade">
                                      <p:cBhvr>
                                        <p:cTn id="25" dur="1000"/>
                                        <p:tgtEl>
                                          <p:spTgt spid="51223"/>
                                        </p:tgtEl>
                                      </p:cBhvr>
                                    </p:animEffect>
                                    <p:anim calcmode="lin" valueType="num">
                                      <p:cBhvr>
                                        <p:cTn id="26" dur="1000" fill="hold"/>
                                        <p:tgtEl>
                                          <p:spTgt spid="51223"/>
                                        </p:tgtEl>
                                        <p:attrNameLst>
                                          <p:attrName>ppt_x</p:attrName>
                                        </p:attrNameLst>
                                      </p:cBhvr>
                                      <p:tavLst>
                                        <p:tav tm="0">
                                          <p:val>
                                            <p:strVal val="#ppt_x"/>
                                          </p:val>
                                        </p:tav>
                                        <p:tav tm="100000">
                                          <p:val>
                                            <p:strVal val="#ppt_x"/>
                                          </p:val>
                                        </p:tav>
                                      </p:tavLst>
                                    </p:anim>
                                    <p:anim calcmode="lin" valueType="num">
                                      <p:cBhvr>
                                        <p:cTn id="27" dur="1000" fill="hold"/>
                                        <p:tgtEl>
                                          <p:spTgt spid="51223"/>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51224"/>
                                        </p:tgtEl>
                                        <p:attrNameLst>
                                          <p:attrName>style.visibility</p:attrName>
                                        </p:attrNameLst>
                                      </p:cBhvr>
                                      <p:to>
                                        <p:strVal val="visible"/>
                                      </p:to>
                                    </p:set>
                                    <p:animEffect transition="in" filter="fade">
                                      <p:cBhvr>
                                        <p:cTn id="30" dur="1000"/>
                                        <p:tgtEl>
                                          <p:spTgt spid="51224"/>
                                        </p:tgtEl>
                                      </p:cBhvr>
                                    </p:animEffect>
                                    <p:anim calcmode="lin" valueType="num">
                                      <p:cBhvr>
                                        <p:cTn id="31" dur="1000" fill="hold"/>
                                        <p:tgtEl>
                                          <p:spTgt spid="51224"/>
                                        </p:tgtEl>
                                        <p:attrNameLst>
                                          <p:attrName>ppt_x</p:attrName>
                                        </p:attrNameLst>
                                      </p:cBhvr>
                                      <p:tavLst>
                                        <p:tav tm="0">
                                          <p:val>
                                            <p:strVal val="#ppt_x"/>
                                          </p:val>
                                        </p:tav>
                                        <p:tav tm="100000">
                                          <p:val>
                                            <p:strVal val="#ppt_x"/>
                                          </p:val>
                                        </p:tav>
                                      </p:tavLst>
                                    </p:anim>
                                    <p:anim calcmode="lin" valueType="num">
                                      <p:cBhvr>
                                        <p:cTn id="32" dur="1000" fill="hold"/>
                                        <p:tgtEl>
                                          <p:spTgt spid="51224"/>
                                        </p:tgtEl>
                                        <p:attrNameLst>
                                          <p:attrName>ppt_y</p:attrName>
                                        </p:attrNameLst>
                                      </p:cBhvr>
                                      <p:tavLst>
                                        <p:tav tm="0">
                                          <p:val>
                                            <p:strVal val="#ppt_y+.1"/>
                                          </p:val>
                                        </p:tav>
                                        <p:tav tm="100000">
                                          <p:val>
                                            <p:strVal val="#ppt_y"/>
                                          </p:val>
                                        </p:tav>
                                      </p:tavLst>
                                    </p:anim>
                                  </p:childTnLst>
                                </p:cTn>
                              </p:par>
                            </p:childTnLst>
                          </p:cTn>
                        </p:par>
                        <p:par>
                          <p:cTn id="33" fill="hold">
                            <p:stCondLst>
                              <p:cond delay="1000"/>
                            </p:stCondLst>
                            <p:childTnLst>
                              <p:par>
                                <p:cTn id="34" presetID="42" presetClass="entr" presetSubtype="0" fill="hold" grpId="0" nodeType="afterEffect">
                                  <p:stCondLst>
                                    <p:cond delay="0"/>
                                  </p:stCondLst>
                                  <p:childTnLst>
                                    <p:set>
                                      <p:cBhvr>
                                        <p:cTn id="35" dur="1" fill="hold">
                                          <p:stCondLst>
                                            <p:cond delay="0"/>
                                          </p:stCondLst>
                                        </p:cTn>
                                        <p:tgtEl>
                                          <p:spTgt spid="51225"/>
                                        </p:tgtEl>
                                        <p:attrNameLst>
                                          <p:attrName>style.visibility</p:attrName>
                                        </p:attrNameLst>
                                      </p:cBhvr>
                                      <p:to>
                                        <p:strVal val="visible"/>
                                      </p:to>
                                    </p:set>
                                    <p:animEffect transition="in" filter="fade">
                                      <p:cBhvr>
                                        <p:cTn id="36" dur="1000"/>
                                        <p:tgtEl>
                                          <p:spTgt spid="51225"/>
                                        </p:tgtEl>
                                      </p:cBhvr>
                                    </p:animEffect>
                                    <p:anim calcmode="lin" valueType="num">
                                      <p:cBhvr>
                                        <p:cTn id="37" dur="1000" fill="hold"/>
                                        <p:tgtEl>
                                          <p:spTgt spid="51225"/>
                                        </p:tgtEl>
                                        <p:attrNameLst>
                                          <p:attrName>ppt_x</p:attrName>
                                        </p:attrNameLst>
                                      </p:cBhvr>
                                      <p:tavLst>
                                        <p:tav tm="0">
                                          <p:val>
                                            <p:strVal val="#ppt_x"/>
                                          </p:val>
                                        </p:tav>
                                        <p:tav tm="100000">
                                          <p:val>
                                            <p:strVal val="#ppt_x"/>
                                          </p:val>
                                        </p:tav>
                                      </p:tavLst>
                                    </p:anim>
                                    <p:anim calcmode="lin" valueType="num">
                                      <p:cBhvr>
                                        <p:cTn id="38" dur="1000" fill="hold"/>
                                        <p:tgtEl>
                                          <p:spTgt spid="512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1" grpId="0"/>
      <p:bldP spid="51222" grpId="0" animBg="1"/>
      <p:bldP spid="51224" grpId="0"/>
      <p:bldP spid="512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Quantity of Participants</a:t>
            </a:r>
            <a:endParaRPr lang="ru-RU" dirty="0"/>
          </a:p>
        </p:txBody>
      </p:sp>
      <p:sp>
        <p:nvSpPr>
          <p:cNvPr id="4" name="Номер слайда 3"/>
          <p:cNvSpPr>
            <a:spLocks noGrp="1"/>
          </p:cNvSpPr>
          <p:nvPr>
            <p:ph type="sldNum" sz="quarter" idx="11"/>
          </p:nvPr>
        </p:nvSpPr>
        <p:spPr/>
        <p:txBody>
          <a:bodyPr/>
          <a:lstStyle/>
          <a:p>
            <a:fld id="{D36F9275-8D9C-4C41-91F6-10251B642D79}" type="slidenum">
              <a:rPr lang="ru-RU" smtClean="0"/>
              <a:pPr/>
              <a:t>6</a:t>
            </a:fld>
            <a:endParaRPr lang="ru-RU"/>
          </a:p>
        </p:txBody>
      </p:sp>
      <p:graphicFrame>
        <p:nvGraphicFramePr>
          <p:cNvPr id="6" name="Object 10"/>
          <p:cNvGraphicFramePr>
            <a:graphicFrameLocks noGrp="1" noChangeAspect="1"/>
          </p:cNvGraphicFramePr>
          <p:nvPr>
            <p:ph/>
          </p:nvPr>
        </p:nvGraphicFramePr>
        <p:xfrm>
          <a:off x="0" y="1125538"/>
          <a:ext cx="9144000" cy="57324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Value moved via BESP</a:t>
            </a:r>
            <a:endParaRPr lang="ru-RU" dirty="0"/>
          </a:p>
        </p:txBody>
      </p:sp>
      <p:sp>
        <p:nvSpPr>
          <p:cNvPr id="4" name="Номер слайда 3"/>
          <p:cNvSpPr>
            <a:spLocks noGrp="1"/>
          </p:cNvSpPr>
          <p:nvPr>
            <p:ph type="sldNum" sz="quarter" idx="11"/>
          </p:nvPr>
        </p:nvSpPr>
        <p:spPr/>
        <p:txBody>
          <a:bodyPr/>
          <a:lstStyle/>
          <a:p>
            <a:fld id="{D36F9275-8D9C-4C41-91F6-10251B642D79}" type="slidenum">
              <a:rPr lang="ru-RU" smtClean="0"/>
              <a:pPr/>
              <a:t>7</a:t>
            </a:fld>
            <a:endParaRPr lang="ru-RU"/>
          </a:p>
        </p:txBody>
      </p:sp>
      <p:graphicFrame>
        <p:nvGraphicFramePr>
          <p:cNvPr id="6" name="Object 2"/>
          <p:cNvGraphicFramePr>
            <a:graphicFrameLocks noChangeAspect="1"/>
          </p:cNvGraphicFramePr>
          <p:nvPr/>
        </p:nvGraphicFramePr>
        <p:xfrm>
          <a:off x="0" y="981075"/>
          <a:ext cx="9144000" cy="58769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1414"/>
            <a:ext cx="8229600" cy="1143000"/>
          </a:xfrm>
        </p:spPr>
        <p:txBody>
          <a:bodyPr/>
          <a:lstStyle/>
          <a:p>
            <a:r>
              <a:rPr lang="en-US" sz="3600" b="1" dirty="0" smtClean="0"/>
              <a:t>BESP share* in Bank of Russia payment system</a:t>
            </a:r>
            <a:endParaRPr lang="ru-RU" sz="3600" b="1" dirty="0"/>
          </a:p>
        </p:txBody>
      </p:sp>
      <p:graphicFrame>
        <p:nvGraphicFramePr>
          <p:cNvPr id="5" name="Содержимое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Номер слайда 3"/>
          <p:cNvSpPr>
            <a:spLocks noGrp="1"/>
          </p:cNvSpPr>
          <p:nvPr>
            <p:ph type="sldNum" sz="quarter" idx="11"/>
          </p:nvPr>
        </p:nvSpPr>
        <p:spPr/>
        <p:txBody>
          <a:bodyPr/>
          <a:lstStyle/>
          <a:p>
            <a:fld id="{D36F9275-8D9C-4C41-91F6-10251B642D79}" type="slidenum">
              <a:rPr lang="ru-RU" smtClean="0"/>
              <a:pPr/>
              <a:t>8</a:t>
            </a:fld>
            <a:endParaRPr lang="ru-RU"/>
          </a:p>
        </p:txBody>
      </p:sp>
      <p:sp>
        <p:nvSpPr>
          <p:cNvPr id="6" name="TextBox 5"/>
          <p:cNvSpPr txBox="1"/>
          <p:nvPr/>
        </p:nvSpPr>
        <p:spPr>
          <a:xfrm>
            <a:off x="4143372" y="5786454"/>
            <a:ext cx="4143372" cy="338554"/>
          </a:xfrm>
          <a:prstGeom prst="rect">
            <a:avLst/>
          </a:prstGeom>
          <a:noFill/>
        </p:spPr>
        <p:txBody>
          <a:bodyPr wrap="square" rtlCol="0">
            <a:spAutoFit/>
          </a:bodyPr>
          <a:lstStyle/>
          <a:p>
            <a:r>
              <a:rPr lang="en-US" sz="1600" b="1" dirty="0" smtClean="0"/>
              <a:t>* In terms of RUR value for the Q4, 2009</a:t>
            </a:r>
            <a:endParaRPr lang="ru-RU" sz="16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Номер слайда 3"/>
          <p:cNvSpPr>
            <a:spLocks noGrp="1"/>
          </p:cNvSpPr>
          <p:nvPr>
            <p:ph type="sldNum" sz="quarter" idx="11"/>
          </p:nvPr>
        </p:nvSpPr>
        <p:spPr/>
        <p:txBody>
          <a:bodyPr/>
          <a:lstStyle/>
          <a:p>
            <a:fld id="{8C328C2C-91B6-4256-AEEF-89E6D5860470}" type="slidenum">
              <a:rPr lang="ru-RU"/>
              <a:pPr/>
              <a:t>9</a:t>
            </a:fld>
            <a:endParaRPr lang="ru-RU"/>
          </a:p>
        </p:txBody>
      </p:sp>
      <p:sp>
        <p:nvSpPr>
          <p:cNvPr id="119810" name="Rectangle 2"/>
          <p:cNvSpPr>
            <a:spLocks noGrp="1" noChangeArrowheads="1"/>
          </p:cNvSpPr>
          <p:nvPr>
            <p:ph type="title"/>
          </p:nvPr>
        </p:nvSpPr>
        <p:spPr>
          <a:xfrm>
            <a:off x="250825" y="153988"/>
            <a:ext cx="8713788" cy="1187450"/>
          </a:xfrm>
        </p:spPr>
        <p:txBody>
          <a:bodyPr/>
          <a:lstStyle/>
          <a:p>
            <a:r>
              <a:rPr lang="en-US" sz="3600" b="1"/>
              <a:t>Three phases of BESP business day</a:t>
            </a:r>
            <a:r>
              <a:rPr lang="en-US" sz="3600"/>
              <a:t/>
            </a:r>
            <a:br>
              <a:rPr lang="en-US" sz="3600"/>
            </a:br>
            <a:endParaRPr lang="ru-RU" sz="2000"/>
          </a:p>
        </p:txBody>
      </p:sp>
      <p:sp>
        <p:nvSpPr>
          <p:cNvPr id="119811" name="AutoShape 3"/>
          <p:cNvSpPr>
            <a:spLocks noChangeArrowheads="1"/>
          </p:cNvSpPr>
          <p:nvPr/>
        </p:nvSpPr>
        <p:spPr bwMode="auto">
          <a:xfrm>
            <a:off x="755650" y="2420938"/>
            <a:ext cx="1368425" cy="2232025"/>
          </a:xfrm>
          <a:prstGeom prst="homePlate">
            <a:avLst>
              <a:gd name="adj" fmla="val 25000"/>
            </a:avLst>
          </a:prstGeom>
          <a:solidFill>
            <a:srgbClr val="00B050"/>
          </a:solidFill>
          <a:ln w="9525">
            <a:solidFill>
              <a:schemeClr val="tx1"/>
            </a:solidFill>
            <a:miter lim="800000"/>
            <a:headEnd/>
            <a:tailEnd/>
          </a:ln>
          <a:effectLst/>
        </p:spPr>
        <p:txBody>
          <a:bodyPr wrap="none" anchor="ctr"/>
          <a:lstStyle/>
          <a:p>
            <a:endParaRPr lang="ru-RU"/>
          </a:p>
        </p:txBody>
      </p:sp>
      <p:sp>
        <p:nvSpPr>
          <p:cNvPr id="119812" name="AutoShape 4"/>
          <p:cNvSpPr>
            <a:spLocks noChangeArrowheads="1"/>
          </p:cNvSpPr>
          <p:nvPr/>
        </p:nvSpPr>
        <p:spPr bwMode="auto">
          <a:xfrm>
            <a:off x="2195513" y="2420938"/>
            <a:ext cx="5113337" cy="2232025"/>
          </a:xfrm>
          <a:prstGeom prst="homePlate">
            <a:avLst>
              <a:gd name="adj" fmla="val 13936"/>
            </a:avLst>
          </a:prstGeom>
          <a:solidFill>
            <a:srgbClr val="FFC000"/>
          </a:solidFill>
          <a:ln w="9525">
            <a:solidFill>
              <a:schemeClr val="tx1"/>
            </a:solidFill>
            <a:miter lim="800000"/>
            <a:headEnd/>
            <a:tailEnd/>
          </a:ln>
          <a:effectLst/>
        </p:spPr>
        <p:txBody>
          <a:bodyPr wrap="none" anchor="ctr"/>
          <a:lstStyle/>
          <a:p>
            <a:endParaRPr lang="ru-RU"/>
          </a:p>
        </p:txBody>
      </p:sp>
      <p:sp>
        <p:nvSpPr>
          <p:cNvPr id="119813" name="AutoShape 5"/>
          <p:cNvSpPr>
            <a:spLocks noChangeArrowheads="1"/>
          </p:cNvSpPr>
          <p:nvPr/>
        </p:nvSpPr>
        <p:spPr bwMode="auto">
          <a:xfrm>
            <a:off x="7380288" y="2420938"/>
            <a:ext cx="863600" cy="2232025"/>
          </a:xfrm>
          <a:prstGeom prst="homePlate">
            <a:avLst>
              <a:gd name="adj" fmla="val 25000"/>
            </a:avLst>
          </a:prstGeom>
          <a:solidFill>
            <a:srgbClr val="FF0000"/>
          </a:solidFill>
          <a:ln w="9525">
            <a:solidFill>
              <a:schemeClr val="tx1"/>
            </a:solidFill>
            <a:miter lim="800000"/>
            <a:headEnd/>
            <a:tailEnd/>
          </a:ln>
          <a:effectLst/>
        </p:spPr>
        <p:txBody>
          <a:bodyPr wrap="none" anchor="ctr"/>
          <a:lstStyle/>
          <a:p>
            <a:endParaRPr lang="ru-RU"/>
          </a:p>
        </p:txBody>
      </p:sp>
      <p:sp>
        <p:nvSpPr>
          <p:cNvPr id="119814" name="Line 6"/>
          <p:cNvSpPr>
            <a:spLocks noChangeShapeType="1"/>
          </p:cNvSpPr>
          <p:nvPr/>
        </p:nvSpPr>
        <p:spPr bwMode="auto">
          <a:xfrm>
            <a:off x="539750" y="5229225"/>
            <a:ext cx="8280400" cy="0"/>
          </a:xfrm>
          <a:prstGeom prst="line">
            <a:avLst/>
          </a:prstGeom>
          <a:noFill/>
          <a:ln w="9525">
            <a:solidFill>
              <a:schemeClr val="tx1"/>
            </a:solidFill>
            <a:round/>
            <a:headEnd/>
            <a:tailEnd type="triangle" w="med" len="med"/>
          </a:ln>
          <a:effectLst/>
        </p:spPr>
        <p:txBody>
          <a:bodyPr/>
          <a:lstStyle/>
          <a:p>
            <a:endParaRPr lang="ru-RU"/>
          </a:p>
        </p:txBody>
      </p:sp>
      <p:sp>
        <p:nvSpPr>
          <p:cNvPr id="119815" name="Line 7"/>
          <p:cNvSpPr>
            <a:spLocks noChangeShapeType="1"/>
          </p:cNvSpPr>
          <p:nvPr/>
        </p:nvSpPr>
        <p:spPr bwMode="auto">
          <a:xfrm>
            <a:off x="755650" y="5084763"/>
            <a:ext cx="0" cy="288925"/>
          </a:xfrm>
          <a:prstGeom prst="line">
            <a:avLst/>
          </a:prstGeom>
          <a:noFill/>
          <a:ln w="9525">
            <a:solidFill>
              <a:schemeClr val="tx1"/>
            </a:solidFill>
            <a:prstDash val="dash"/>
            <a:round/>
            <a:headEnd/>
            <a:tailEnd/>
          </a:ln>
          <a:effectLst/>
        </p:spPr>
        <p:txBody>
          <a:bodyPr/>
          <a:lstStyle/>
          <a:p>
            <a:endParaRPr lang="ru-RU"/>
          </a:p>
        </p:txBody>
      </p:sp>
      <p:sp>
        <p:nvSpPr>
          <p:cNvPr id="119816" name="Line 8"/>
          <p:cNvSpPr>
            <a:spLocks noChangeShapeType="1"/>
          </p:cNvSpPr>
          <p:nvPr/>
        </p:nvSpPr>
        <p:spPr bwMode="auto">
          <a:xfrm>
            <a:off x="2195513" y="5084763"/>
            <a:ext cx="0" cy="288925"/>
          </a:xfrm>
          <a:prstGeom prst="line">
            <a:avLst/>
          </a:prstGeom>
          <a:noFill/>
          <a:ln w="9525">
            <a:solidFill>
              <a:schemeClr val="tx1"/>
            </a:solidFill>
            <a:prstDash val="dash"/>
            <a:round/>
            <a:headEnd/>
            <a:tailEnd/>
          </a:ln>
          <a:effectLst/>
        </p:spPr>
        <p:txBody>
          <a:bodyPr/>
          <a:lstStyle/>
          <a:p>
            <a:endParaRPr lang="ru-RU"/>
          </a:p>
        </p:txBody>
      </p:sp>
      <p:sp>
        <p:nvSpPr>
          <p:cNvPr id="119817" name="Line 9"/>
          <p:cNvSpPr>
            <a:spLocks noChangeShapeType="1"/>
          </p:cNvSpPr>
          <p:nvPr/>
        </p:nvSpPr>
        <p:spPr bwMode="auto">
          <a:xfrm>
            <a:off x="7380288" y="5084763"/>
            <a:ext cx="0" cy="288925"/>
          </a:xfrm>
          <a:prstGeom prst="line">
            <a:avLst/>
          </a:prstGeom>
          <a:noFill/>
          <a:ln w="9525">
            <a:solidFill>
              <a:schemeClr val="tx1"/>
            </a:solidFill>
            <a:prstDash val="dash"/>
            <a:round/>
            <a:headEnd/>
            <a:tailEnd/>
          </a:ln>
          <a:effectLst/>
        </p:spPr>
        <p:txBody>
          <a:bodyPr/>
          <a:lstStyle/>
          <a:p>
            <a:endParaRPr lang="ru-RU"/>
          </a:p>
        </p:txBody>
      </p:sp>
      <p:sp>
        <p:nvSpPr>
          <p:cNvPr id="119818" name="Line 10"/>
          <p:cNvSpPr>
            <a:spLocks noChangeShapeType="1"/>
          </p:cNvSpPr>
          <p:nvPr/>
        </p:nvSpPr>
        <p:spPr bwMode="auto">
          <a:xfrm>
            <a:off x="8316913" y="5084763"/>
            <a:ext cx="0" cy="288925"/>
          </a:xfrm>
          <a:prstGeom prst="line">
            <a:avLst/>
          </a:prstGeom>
          <a:noFill/>
          <a:ln w="9525">
            <a:solidFill>
              <a:schemeClr val="tx1"/>
            </a:solidFill>
            <a:prstDash val="dash"/>
            <a:round/>
            <a:headEnd/>
            <a:tailEnd/>
          </a:ln>
          <a:effectLst/>
        </p:spPr>
        <p:txBody>
          <a:bodyPr/>
          <a:lstStyle/>
          <a:p>
            <a:endParaRPr lang="ru-RU"/>
          </a:p>
        </p:txBody>
      </p:sp>
      <p:sp>
        <p:nvSpPr>
          <p:cNvPr id="119819" name="Text Box 11"/>
          <p:cNvSpPr txBox="1">
            <a:spLocks noChangeArrowheads="1"/>
          </p:cNvSpPr>
          <p:nvPr/>
        </p:nvSpPr>
        <p:spPr bwMode="auto">
          <a:xfrm>
            <a:off x="250825" y="5445125"/>
            <a:ext cx="792163" cy="366713"/>
          </a:xfrm>
          <a:prstGeom prst="rect">
            <a:avLst/>
          </a:prstGeom>
          <a:noFill/>
          <a:ln w="9525">
            <a:noFill/>
            <a:miter lim="800000"/>
            <a:headEnd/>
            <a:tailEnd/>
          </a:ln>
          <a:effectLst/>
        </p:spPr>
        <p:txBody>
          <a:bodyPr>
            <a:spAutoFit/>
          </a:bodyPr>
          <a:lstStyle/>
          <a:p>
            <a:pPr>
              <a:spcBef>
                <a:spcPct val="50000"/>
              </a:spcBef>
            </a:pPr>
            <a:r>
              <a:rPr lang="en-US"/>
              <a:t>08-00</a:t>
            </a:r>
            <a:endParaRPr lang="ru-RU"/>
          </a:p>
        </p:txBody>
      </p:sp>
      <p:sp>
        <p:nvSpPr>
          <p:cNvPr id="119820" name="Text Box 12"/>
          <p:cNvSpPr txBox="1">
            <a:spLocks noChangeArrowheads="1"/>
          </p:cNvSpPr>
          <p:nvPr/>
        </p:nvSpPr>
        <p:spPr bwMode="auto">
          <a:xfrm>
            <a:off x="1763713" y="5445125"/>
            <a:ext cx="792162" cy="366713"/>
          </a:xfrm>
          <a:prstGeom prst="rect">
            <a:avLst/>
          </a:prstGeom>
          <a:noFill/>
          <a:ln w="9525">
            <a:noFill/>
            <a:miter lim="800000"/>
            <a:headEnd/>
            <a:tailEnd/>
          </a:ln>
          <a:effectLst/>
        </p:spPr>
        <p:txBody>
          <a:bodyPr>
            <a:spAutoFit/>
          </a:bodyPr>
          <a:lstStyle/>
          <a:p>
            <a:pPr>
              <a:spcBef>
                <a:spcPct val="50000"/>
              </a:spcBef>
            </a:pPr>
            <a:r>
              <a:rPr lang="en-US"/>
              <a:t>09-00</a:t>
            </a:r>
            <a:endParaRPr lang="ru-RU"/>
          </a:p>
        </p:txBody>
      </p:sp>
      <p:sp>
        <p:nvSpPr>
          <p:cNvPr id="119821" name="Text Box 13"/>
          <p:cNvSpPr txBox="1">
            <a:spLocks noChangeArrowheads="1"/>
          </p:cNvSpPr>
          <p:nvPr/>
        </p:nvSpPr>
        <p:spPr bwMode="auto">
          <a:xfrm>
            <a:off x="7019925" y="5373688"/>
            <a:ext cx="792163" cy="366712"/>
          </a:xfrm>
          <a:prstGeom prst="rect">
            <a:avLst/>
          </a:prstGeom>
          <a:noFill/>
          <a:ln w="9525">
            <a:noFill/>
            <a:miter lim="800000"/>
            <a:headEnd/>
            <a:tailEnd/>
          </a:ln>
          <a:effectLst/>
        </p:spPr>
        <p:txBody>
          <a:bodyPr>
            <a:spAutoFit/>
          </a:bodyPr>
          <a:lstStyle/>
          <a:p>
            <a:pPr>
              <a:spcBef>
                <a:spcPct val="50000"/>
              </a:spcBef>
            </a:pPr>
            <a:r>
              <a:rPr lang="en-US"/>
              <a:t>21-00</a:t>
            </a:r>
            <a:endParaRPr lang="ru-RU"/>
          </a:p>
        </p:txBody>
      </p:sp>
      <p:sp>
        <p:nvSpPr>
          <p:cNvPr id="119822" name="Text Box 14"/>
          <p:cNvSpPr txBox="1">
            <a:spLocks noChangeArrowheads="1"/>
          </p:cNvSpPr>
          <p:nvPr/>
        </p:nvSpPr>
        <p:spPr bwMode="auto">
          <a:xfrm>
            <a:off x="7956550" y="5373688"/>
            <a:ext cx="792163" cy="366712"/>
          </a:xfrm>
          <a:prstGeom prst="rect">
            <a:avLst/>
          </a:prstGeom>
          <a:noFill/>
          <a:ln w="9525">
            <a:noFill/>
            <a:miter lim="800000"/>
            <a:headEnd/>
            <a:tailEnd/>
          </a:ln>
          <a:effectLst/>
        </p:spPr>
        <p:txBody>
          <a:bodyPr>
            <a:spAutoFit/>
          </a:bodyPr>
          <a:lstStyle/>
          <a:p>
            <a:pPr>
              <a:spcBef>
                <a:spcPct val="50000"/>
              </a:spcBef>
            </a:pPr>
            <a:r>
              <a:rPr lang="en-US"/>
              <a:t>21-30</a:t>
            </a:r>
            <a:endParaRPr lang="ru-RU"/>
          </a:p>
        </p:txBody>
      </p:sp>
      <p:sp>
        <p:nvSpPr>
          <p:cNvPr id="119823" name="Text Box 15"/>
          <p:cNvSpPr txBox="1">
            <a:spLocks noChangeArrowheads="1"/>
          </p:cNvSpPr>
          <p:nvPr/>
        </p:nvSpPr>
        <p:spPr bwMode="auto">
          <a:xfrm>
            <a:off x="611188" y="1773238"/>
            <a:ext cx="1439862" cy="641350"/>
          </a:xfrm>
          <a:prstGeom prst="rect">
            <a:avLst/>
          </a:prstGeom>
          <a:noFill/>
          <a:ln w="9525">
            <a:noFill/>
            <a:miter lim="800000"/>
            <a:headEnd/>
            <a:tailEnd/>
          </a:ln>
          <a:effectLst/>
        </p:spPr>
        <p:txBody>
          <a:bodyPr>
            <a:spAutoFit/>
          </a:bodyPr>
          <a:lstStyle/>
          <a:p>
            <a:pPr>
              <a:spcBef>
                <a:spcPct val="50000"/>
              </a:spcBef>
            </a:pPr>
            <a:r>
              <a:rPr lang="en-US" b="1"/>
              <a:t>Preliminary phase</a:t>
            </a:r>
            <a:endParaRPr lang="ru-RU" b="1"/>
          </a:p>
        </p:txBody>
      </p:sp>
      <p:sp>
        <p:nvSpPr>
          <p:cNvPr id="119824" name="Text Box 16"/>
          <p:cNvSpPr txBox="1">
            <a:spLocks noChangeArrowheads="1"/>
          </p:cNvSpPr>
          <p:nvPr/>
        </p:nvSpPr>
        <p:spPr bwMode="auto">
          <a:xfrm>
            <a:off x="2411413" y="1989138"/>
            <a:ext cx="4032250" cy="366712"/>
          </a:xfrm>
          <a:prstGeom prst="rect">
            <a:avLst/>
          </a:prstGeom>
          <a:noFill/>
          <a:ln w="9525">
            <a:noFill/>
            <a:miter lim="800000"/>
            <a:headEnd/>
            <a:tailEnd/>
          </a:ln>
          <a:effectLst/>
        </p:spPr>
        <p:txBody>
          <a:bodyPr>
            <a:spAutoFit/>
          </a:bodyPr>
          <a:lstStyle/>
          <a:p>
            <a:pPr algn="ctr">
              <a:spcBef>
                <a:spcPct val="50000"/>
              </a:spcBef>
            </a:pPr>
            <a:r>
              <a:rPr lang="en-US" b="1"/>
              <a:t>Regular phase</a:t>
            </a:r>
            <a:endParaRPr lang="ru-RU" b="1"/>
          </a:p>
        </p:txBody>
      </p:sp>
      <p:sp>
        <p:nvSpPr>
          <p:cNvPr id="119825" name="Text Box 17"/>
          <p:cNvSpPr txBox="1">
            <a:spLocks noChangeArrowheads="1"/>
          </p:cNvSpPr>
          <p:nvPr/>
        </p:nvSpPr>
        <p:spPr bwMode="auto">
          <a:xfrm>
            <a:off x="7019925" y="1773238"/>
            <a:ext cx="1439863" cy="641350"/>
          </a:xfrm>
          <a:prstGeom prst="rect">
            <a:avLst/>
          </a:prstGeom>
          <a:noFill/>
          <a:ln w="9525">
            <a:noFill/>
            <a:miter lim="800000"/>
            <a:headEnd/>
            <a:tailEnd/>
          </a:ln>
          <a:effectLst/>
        </p:spPr>
        <p:txBody>
          <a:bodyPr>
            <a:spAutoFit/>
          </a:bodyPr>
          <a:lstStyle/>
          <a:p>
            <a:pPr algn="ctr">
              <a:spcBef>
                <a:spcPct val="50000"/>
              </a:spcBef>
            </a:pPr>
            <a:r>
              <a:rPr lang="en-US" b="1"/>
              <a:t>Final phase</a:t>
            </a:r>
            <a:endParaRPr lang="ru-RU" b="1"/>
          </a:p>
        </p:txBody>
      </p:sp>
      <p:sp>
        <p:nvSpPr>
          <p:cNvPr id="119826" name="Oval 18"/>
          <p:cNvSpPr>
            <a:spLocks noChangeArrowheads="1"/>
          </p:cNvSpPr>
          <p:nvPr/>
        </p:nvSpPr>
        <p:spPr bwMode="auto">
          <a:xfrm>
            <a:off x="900113" y="5805488"/>
            <a:ext cx="1727200" cy="676275"/>
          </a:xfrm>
          <a:prstGeom prst="ellipse">
            <a:avLst/>
          </a:prstGeom>
          <a:solidFill>
            <a:srgbClr val="FFFF99"/>
          </a:solidFill>
          <a:ln w="9525">
            <a:solidFill>
              <a:schemeClr val="accent1"/>
            </a:solidFill>
            <a:round/>
            <a:headEnd/>
            <a:tailEnd/>
          </a:ln>
          <a:effectLst>
            <a:outerShdw dist="107763" dir="2700000" algn="ctr" rotWithShape="0">
              <a:srgbClr val="00007D">
                <a:alpha val="50000"/>
              </a:srgbClr>
            </a:outerShdw>
          </a:effectLst>
        </p:spPr>
        <p:txBody>
          <a:bodyPr anchor="ctr"/>
          <a:lstStyle/>
          <a:p>
            <a:pPr algn="ctr" eaLnBrk="0" hangingPunct="0"/>
            <a:r>
              <a:rPr lang="en-US" sz="1400">
                <a:solidFill>
                  <a:srgbClr val="000000"/>
                </a:solidFill>
              </a:rPr>
              <a:t>Moscow time (GMT+3)</a:t>
            </a:r>
            <a:endParaRPr lang="ru-RU" sz="14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9810"/>
                                        </p:tgtEl>
                                        <p:attrNameLst>
                                          <p:attrName>style.visibility</p:attrName>
                                        </p:attrNameLst>
                                      </p:cBhvr>
                                      <p:to>
                                        <p:strVal val="visible"/>
                                      </p:to>
                                    </p:set>
                                    <p:anim calcmode="lin" valueType="num">
                                      <p:cBhvr>
                                        <p:cTn id="7" dur="1000" fill="hold"/>
                                        <p:tgtEl>
                                          <p:spTgt spid="119810"/>
                                        </p:tgtEl>
                                        <p:attrNameLst>
                                          <p:attrName>ppt_x</p:attrName>
                                        </p:attrNameLst>
                                      </p:cBhvr>
                                      <p:tavLst>
                                        <p:tav tm="0">
                                          <p:val>
                                            <p:strVal val="#ppt_x-.2"/>
                                          </p:val>
                                        </p:tav>
                                        <p:tav tm="100000">
                                          <p:val>
                                            <p:strVal val="#ppt_x"/>
                                          </p:val>
                                        </p:tav>
                                      </p:tavLst>
                                    </p:anim>
                                    <p:anim calcmode="lin" valueType="num">
                                      <p:cBhvr>
                                        <p:cTn id="8" dur="1000" fill="hold"/>
                                        <p:tgtEl>
                                          <p:spTgt spid="1198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9810"/>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19823"/>
                                        </p:tgtEl>
                                        <p:attrNameLst>
                                          <p:attrName>style.visibility</p:attrName>
                                        </p:attrNameLst>
                                      </p:cBhvr>
                                      <p:to>
                                        <p:strVal val="visible"/>
                                      </p:to>
                                    </p:set>
                                    <p:animEffect transition="in" filter="fade">
                                      <p:cBhvr>
                                        <p:cTn id="13" dur="2000"/>
                                        <p:tgtEl>
                                          <p:spTgt spid="11982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9811"/>
                                        </p:tgtEl>
                                        <p:attrNameLst>
                                          <p:attrName>style.visibility</p:attrName>
                                        </p:attrNameLst>
                                      </p:cBhvr>
                                      <p:to>
                                        <p:strVal val="visible"/>
                                      </p:to>
                                    </p:set>
                                    <p:animEffect transition="in" filter="fade">
                                      <p:cBhvr>
                                        <p:cTn id="16" dur="2000"/>
                                        <p:tgtEl>
                                          <p:spTgt spid="11981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9815"/>
                                        </p:tgtEl>
                                        <p:attrNameLst>
                                          <p:attrName>style.visibility</p:attrName>
                                        </p:attrNameLst>
                                      </p:cBhvr>
                                      <p:to>
                                        <p:strVal val="visible"/>
                                      </p:to>
                                    </p:set>
                                    <p:animEffect transition="in" filter="fade">
                                      <p:cBhvr>
                                        <p:cTn id="19" dur="2000"/>
                                        <p:tgtEl>
                                          <p:spTgt spid="11981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19819"/>
                                        </p:tgtEl>
                                        <p:attrNameLst>
                                          <p:attrName>style.visibility</p:attrName>
                                        </p:attrNameLst>
                                      </p:cBhvr>
                                      <p:to>
                                        <p:strVal val="visible"/>
                                      </p:to>
                                    </p:set>
                                    <p:animEffect transition="in" filter="fade">
                                      <p:cBhvr>
                                        <p:cTn id="22" dur="2000"/>
                                        <p:tgtEl>
                                          <p:spTgt spid="11981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9816"/>
                                        </p:tgtEl>
                                        <p:attrNameLst>
                                          <p:attrName>style.visibility</p:attrName>
                                        </p:attrNameLst>
                                      </p:cBhvr>
                                      <p:to>
                                        <p:strVal val="visible"/>
                                      </p:to>
                                    </p:set>
                                    <p:animEffect transition="in" filter="fade">
                                      <p:cBhvr>
                                        <p:cTn id="25" dur="2000"/>
                                        <p:tgtEl>
                                          <p:spTgt spid="11981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9820"/>
                                        </p:tgtEl>
                                        <p:attrNameLst>
                                          <p:attrName>style.visibility</p:attrName>
                                        </p:attrNameLst>
                                      </p:cBhvr>
                                      <p:to>
                                        <p:strVal val="visible"/>
                                      </p:to>
                                    </p:set>
                                    <p:animEffect transition="in" filter="fade">
                                      <p:cBhvr>
                                        <p:cTn id="28" dur="2000"/>
                                        <p:tgtEl>
                                          <p:spTgt spid="119820"/>
                                        </p:tgtEl>
                                      </p:cBhvr>
                                    </p:animEffec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119824"/>
                                        </p:tgtEl>
                                        <p:attrNameLst>
                                          <p:attrName>style.visibility</p:attrName>
                                        </p:attrNameLst>
                                      </p:cBhvr>
                                      <p:to>
                                        <p:strVal val="visible"/>
                                      </p:to>
                                    </p:set>
                                    <p:animEffect transition="in" filter="fade">
                                      <p:cBhvr>
                                        <p:cTn id="32" dur="1000"/>
                                        <p:tgtEl>
                                          <p:spTgt spid="11982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19812"/>
                                        </p:tgtEl>
                                        <p:attrNameLst>
                                          <p:attrName>style.visibility</p:attrName>
                                        </p:attrNameLst>
                                      </p:cBhvr>
                                      <p:to>
                                        <p:strVal val="visible"/>
                                      </p:to>
                                    </p:set>
                                    <p:animEffect transition="in" filter="fade">
                                      <p:cBhvr>
                                        <p:cTn id="35" dur="2000"/>
                                        <p:tgtEl>
                                          <p:spTgt spid="11981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19817"/>
                                        </p:tgtEl>
                                        <p:attrNameLst>
                                          <p:attrName>style.visibility</p:attrName>
                                        </p:attrNameLst>
                                      </p:cBhvr>
                                      <p:to>
                                        <p:strVal val="visible"/>
                                      </p:to>
                                    </p:set>
                                    <p:animEffect transition="in" filter="fade">
                                      <p:cBhvr>
                                        <p:cTn id="38" dur="2000"/>
                                        <p:tgtEl>
                                          <p:spTgt spid="119817"/>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19821"/>
                                        </p:tgtEl>
                                        <p:attrNameLst>
                                          <p:attrName>style.visibility</p:attrName>
                                        </p:attrNameLst>
                                      </p:cBhvr>
                                      <p:to>
                                        <p:strVal val="visible"/>
                                      </p:to>
                                    </p:set>
                                    <p:animEffect transition="in" filter="fade">
                                      <p:cBhvr>
                                        <p:cTn id="41" dur="2000"/>
                                        <p:tgtEl>
                                          <p:spTgt spid="119821"/>
                                        </p:tgtEl>
                                      </p:cBhvr>
                                    </p:animEffect>
                                  </p:childTnLst>
                                </p:cTn>
                              </p:par>
                            </p:childTnLst>
                          </p:cTn>
                        </p:par>
                        <p:par>
                          <p:cTn id="42" fill="hold">
                            <p:stCondLst>
                              <p:cond delay="5000"/>
                            </p:stCondLst>
                            <p:childTnLst>
                              <p:par>
                                <p:cTn id="43" presetID="10" presetClass="entr" presetSubtype="0" fill="hold" grpId="0" nodeType="afterEffect">
                                  <p:stCondLst>
                                    <p:cond delay="0"/>
                                  </p:stCondLst>
                                  <p:childTnLst>
                                    <p:set>
                                      <p:cBhvr>
                                        <p:cTn id="44" dur="1" fill="hold">
                                          <p:stCondLst>
                                            <p:cond delay="0"/>
                                          </p:stCondLst>
                                        </p:cTn>
                                        <p:tgtEl>
                                          <p:spTgt spid="119825"/>
                                        </p:tgtEl>
                                        <p:attrNameLst>
                                          <p:attrName>style.visibility</p:attrName>
                                        </p:attrNameLst>
                                      </p:cBhvr>
                                      <p:to>
                                        <p:strVal val="visible"/>
                                      </p:to>
                                    </p:set>
                                    <p:animEffect transition="in" filter="fade">
                                      <p:cBhvr>
                                        <p:cTn id="45" dur="1000"/>
                                        <p:tgtEl>
                                          <p:spTgt spid="11982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19813"/>
                                        </p:tgtEl>
                                        <p:attrNameLst>
                                          <p:attrName>style.visibility</p:attrName>
                                        </p:attrNameLst>
                                      </p:cBhvr>
                                      <p:to>
                                        <p:strVal val="visible"/>
                                      </p:to>
                                    </p:set>
                                    <p:animEffect transition="in" filter="fade">
                                      <p:cBhvr>
                                        <p:cTn id="48" dur="2000"/>
                                        <p:tgtEl>
                                          <p:spTgt spid="11981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19818"/>
                                        </p:tgtEl>
                                        <p:attrNameLst>
                                          <p:attrName>style.visibility</p:attrName>
                                        </p:attrNameLst>
                                      </p:cBhvr>
                                      <p:to>
                                        <p:strVal val="visible"/>
                                      </p:to>
                                    </p:set>
                                    <p:animEffect transition="in" filter="fade">
                                      <p:cBhvr>
                                        <p:cTn id="51" dur="2000"/>
                                        <p:tgtEl>
                                          <p:spTgt spid="119818"/>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19822"/>
                                        </p:tgtEl>
                                        <p:attrNameLst>
                                          <p:attrName>style.visibility</p:attrName>
                                        </p:attrNameLst>
                                      </p:cBhvr>
                                      <p:to>
                                        <p:strVal val="visible"/>
                                      </p:to>
                                    </p:set>
                                    <p:animEffect transition="in" filter="fade">
                                      <p:cBhvr>
                                        <p:cTn id="54" dur="2000"/>
                                        <p:tgtEl>
                                          <p:spTgt spid="1198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p:bldP spid="119811" grpId="0" animBg="1"/>
      <p:bldP spid="119812" grpId="0" animBg="1"/>
      <p:bldP spid="119813" grpId="0" animBg="1"/>
      <p:bldP spid="119815" grpId="0" animBg="1"/>
      <p:bldP spid="119816" grpId="0" animBg="1"/>
      <p:bldP spid="119817" grpId="0" animBg="1"/>
      <p:bldP spid="119818" grpId="0" animBg="1"/>
      <p:bldP spid="119819" grpId="0"/>
      <p:bldP spid="119820" grpId="0"/>
      <p:bldP spid="119821" grpId="0"/>
      <p:bldP spid="119822" grpId="0"/>
      <p:bldP spid="119823" grpId="0"/>
      <p:bldP spid="119824" grpId="0"/>
      <p:bldP spid="119825"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13120</TotalTime>
  <Words>642</Words>
  <Application>Microsoft Office PowerPoint</Application>
  <PresentationFormat>Экран (4:3)</PresentationFormat>
  <Paragraphs>126</Paragraphs>
  <Slides>22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22</vt:i4>
      </vt:variant>
    </vt:vector>
  </HeadingPairs>
  <TitlesOfParts>
    <vt:vector size="26" baseType="lpstr">
      <vt:lpstr>Arial</vt:lpstr>
      <vt:lpstr>Times New Roman</vt:lpstr>
      <vt:lpstr>Bell MT</vt:lpstr>
      <vt:lpstr>Default Design</vt:lpstr>
      <vt:lpstr>BESP SYSTEM Main features and recent statistics </vt:lpstr>
      <vt:lpstr>General characteristics of BESP</vt:lpstr>
      <vt:lpstr>Options of membership</vt:lpstr>
      <vt:lpstr>Options of membership</vt:lpstr>
      <vt:lpstr>Options of membership</vt:lpstr>
      <vt:lpstr>Quantity of Participants</vt:lpstr>
      <vt:lpstr>Value moved via BESP</vt:lpstr>
      <vt:lpstr>BESP share* in Bank of Russia payment system</vt:lpstr>
      <vt:lpstr>Three phases of BESP business day </vt:lpstr>
      <vt:lpstr>Views on liquidity</vt:lpstr>
      <vt:lpstr>Liquidity bridge between BESP and Local payment system</vt:lpstr>
      <vt:lpstr>Liquidity bridge between BESP and Local payment system</vt:lpstr>
      <vt:lpstr>Information on the Web</vt:lpstr>
      <vt:lpstr>This is the end of PART 1 QUESTIONS PLEASE! </vt:lpstr>
      <vt:lpstr>Anticipated steps in near future</vt:lpstr>
      <vt:lpstr>New development in payment regulation </vt:lpstr>
      <vt:lpstr>Full membership in BESP</vt:lpstr>
      <vt:lpstr>Directory of correlation between SWIFT’s and CBR’s BIC codes</vt:lpstr>
      <vt:lpstr>News in 2-P Regulation</vt:lpstr>
      <vt:lpstr>New form of payment order</vt:lpstr>
      <vt:lpstr>CLS membership work plan</vt:lpstr>
      <vt:lpstr>Thank you for attention! </vt:lpstr>
    </vt:vector>
  </TitlesOfParts>
  <Company>CBRF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BESP payment system</dc:title>
  <dc:creator>Vladimir Kulipanov</dc:creator>
  <cp:lastModifiedBy>Vladimir Kulipanov</cp:lastModifiedBy>
  <cp:revision>584</cp:revision>
  <dcterms:created xsi:type="dcterms:W3CDTF">2008-04-06T07:58:07Z</dcterms:created>
  <dcterms:modified xsi:type="dcterms:W3CDTF">2010-04-12T14:44:06Z</dcterms:modified>
</cp:coreProperties>
</file>